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handoutMasterIdLst>
    <p:handoutMasterId r:id="rId59"/>
  </p:handoutMasterIdLst>
  <p:sldIdLst>
    <p:sldId id="256" r:id="rId2"/>
    <p:sldId id="312" r:id="rId3"/>
    <p:sldId id="266" r:id="rId4"/>
    <p:sldId id="267" r:id="rId5"/>
    <p:sldId id="268" r:id="rId6"/>
    <p:sldId id="316" r:id="rId7"/>
    <p:sldId id="304" r:id="rId8"/>
    <p:sldId id="331" r:id="rId9"/>
    <p:sldId id="269" r:id="rId10"/>
    <p:sldId id="270" r:id="rId11"/>
    <p:sldId id="271" r:id="rId12"/>
    <p:sldId id="272" r:id="rId13"/>
    <p:sldId id="274" r:id="rId14"/>
    <p:sldId id="276" r:id="rId15"/>
    <p:sldId id="275" r:id="rId16"/>
    <p:sldId id="314" r:id="rId17"/>
    <p:sldId id="273" r:id="rId18"/>
    <p:sldId id="277" r:id="rId19"/>
    <p:sldId id="311" r:id="rId20"/>
    <p:sldId id="318" r:id="rId21"/>
    <p:sldId id="319" r:id="rId22"/>
    <p:sldId id="320" r:id="rId23"/>
    <p:sldId id="280" r:id="rId24"/>
    <p:sldId id="313" r:id="rId25"/>
    <p:sldId id="281" r:id="rId26"/>
    <p:sldId id="282" r:id="rId27"/>
    <p:sldId id="321" r:id="rId28"/>
    <p:sldId id="322" r:id="rId29"/>
    <p:sldId id="323" r:id="rId30"/>
    <p:sldId id="324" r:id="rId31"/>
    <p:sldId id="332" r:id="rId32"/>
    <p:sldId id="325" r:id="rId33"/>
    <p:sldId id="283" r:id="rId34"/>
    <p:sldId id="284" r:id="rId35"/>
    <p:sldId id="288" r:id="rId36"/>
    <p:sldId id="286" r:id="rId37"/>
    <p:sldId id="287" r:id="rId38"/>
    <p:sldId id="296" r:id="rId39"/>
    <p:sldId id="326" r:id="rId40"/>
    <p:sldId id="289" r:id="rId41"/>
    <p:sldId id="333" r:id="rId42"/>
    <p:sldId id="290" r:id="rId43"/>
    <p:sldId id="305" r:id="rId44"/>
    <p:sldId id="292" r:id="rId45"/>
    <p:sldId id="307" r:id="rId46"/>
    <p:sldId id="306" r:id="rId47"/>
    <p:sldId id="294" r:id="rId48"/>
    <p:sldId id="293" r:id="rId49"/>
    <p:sldId id="327" r:id="rId50"/>
    <p:sldId id="328" r:id="rId51"/>
    <p:sldId id="329" r:id="rId52"/>
    <p:sldId id="330" r:id="rId53"/>
    <p:sldId id="308" r:id="rId54"/>
    <p:sldId id="334" r:id="rId55"/>
    <p:sldId id="335" r:id="rId56"/>
    <p:sldId id="258" r:id="rId57"/>
  </p:sldIdLst>
  <p:sldSz cx="10058400" cy="7772400"/>
  <p:notesSz cx="9296400" cy="701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1F4D"/>
    <a:srgbClr val="35193F"/>
    <a:srgbClr val="301739"/>
    <a:srgbClr val="FDF3ED"/>
    <a:srgbClr val="F9DBCB"/>
    <a:srgbClr val="E6661F"/>
    <a:srgbClr val="A7BF39"/>
    <a:srgbClr val="C5BBBB"/>
    <a:srgbClr val="D7D4B2"/>
    <a:srgbClr val="D8A3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655" autoAdjust="0"/>
    <p:restoredTop sz="86421" autoAdjust="0"/>
  </p:normalViewPr>
  <p:slideViewPr>
    <p:cSldViewPr>
      <p:cViewPr varScale="1">
        <p:scale>
          <a:sx n="69" d="100"/>
          <a:sy n="69" d="100"/>
        </p:scale>
        <p:origin x="1062" y="24"/>
      </p:cViewPr>
      <p:guideLst>
        <p:guide orient="horz" pos="2880"/>
        <p:guide pos="2160"/>
      </p:guideLst>
    </p:cSldViewPr>
  </p:slideViewPr>
  <p:outlineViewPr>
    <p:cViewPr>
      <p:scale>
        <a:sx n="33" d="100"/>
        <a:sy n="33" d="100"/>
      </p:scale>
      <p:origin x="0" y="-2250"/>
    </p:cViewPr>
  </p:outlineViewPr>
  <p:notesTextViewPr>
    <p:cViewPr>
      <p:scale>
        <a:sx n="150" d="100"/>
        <a:sy n="150" d="100"/>
      </p:scale>
      <p:origin x="0" y="0"/>
    </p:cViewPr>
  </p:notesTextViewPr>
  <p:sorterViewPr>
    <p:cViewPr>
      <p:scale>
        <a:sx n="66" d="100"/>
        <a:sy n="66" d="100"/>
      </p:scale>
      <p:origin x="0" y="0"/>
    </p:cViewPr>
  </p:sorterViewPr>
  <p:notesViewPr>
    <p:cSldViewPr>
      <p:cViewPr>
        <p:scale>
          <a:sx n="109" d="100"/>
          <a:sy n="109" d="100"/>
        </p:scale>
        <p:origin x="420" y="-24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9027" cy="350807"/>
          </a:xfrm>
          <a:prstGeom prst="rect">
            <a:avLst/>
          </a:prstGeom>
        </p:spPr>
        <p:txBody>
          <a:bodyPr vert="horz" lIns="83617" tIns="41808" rIns="83617" bIns="41808" rtlCol="0"/>
          <a:lstStyle>
            <a:lvl1pPr algn="l">
              <a:defRPr sz="1100"/>
            </a:lvl1pPr>
          </a:lstStyle>
          <a:p>
            <a:endParaRPr lang="en-US"/>
          </a:p>
        </p:txBody>
      </p:sp>
      <p:sp>
        <p:nvSpPr>
          <p:cNvPr id="3" name="Date Placeholder 2"/>
          <p:cNvSpPr>
            <a:spLocks noGrp="1"/>
          </p:cNvSpPr>
          <p:nvPr>
            <p:ph type="dt" sz="quarter" idx="1"/>
          </p:nvPr>
        </p:nvSpPr>
        <p:spPr>
          <a:xfrm>
            <a:off x="5265906" y="0"/>
            <a:ext cx="4029027" cy="350807"/>
          </a:xfrm>
          <a:prstGeom prst="rect">
            <a:avLst/>
          </a:prstGeom>
        </p:spPr>
        <p:txBody>
          <a:bodyPr vert="horz" lIns="83617" tIns="41808" rIns="83617" bIns="41808" rtlCol="0"/>
          <a:lstStyle>
            <a:lvl1pPr algn="r">
              <a:defRPr sz="1100"/>
            </a:lvl1pPr>
          </a:lstStyle>
          <a:p>
            <a:fld id="{2A0783E4-9AEE-4D83-B332-CB7EA24F45F9}" type="datetimeFigureOut">
              <a:rPr lang="en-US" smtClean="0"/>
              <a:t>1/14/2019</a:t>
            </a:fld>
            <a:endParaRPr lang="en-US"/>
          </a:p>
        </p:txBody>
      </p:sp>
      <p:sp>
        <p:nvSpPr>
          <p:cNvPr id="4" name="Footer Placeholder 3"/>
          <p:cNvSpPr>
            <a:spLocks noGrp="1"/>
          </p:cNvSpPr>
          <p:nvPr>
            <p:ph type="ftr" sz="quarter" idx="2"/>
          </p:nvPr>
        </p:nvSpPr>
        <p:spPr>
          <a:xfrm>
            <a:off x="0" y="6659594"/>
            <a:ext cx="4029027" cy="350806"/>
          </a:xfrm>
          <a:prstGeom prst="rect">
            <a:avLst/>
          </a:prstGeom>
        </p:spPr>
        <p:txBody>
          <a:bodyPr vert="horz" lIns="83617" tIns="41808" rIns="83617" bIns="41808" rtlCol="0" anchor="b"/>
          <a:lstStyle>
            <a:lvl1pPr algn="l">
              <a:defRPr sz="1100"/>
            </a:lvl1pPr>
          </a:lstStyle>
          <a:p>
            <a:endParaRPr lang="en-US"/>
          </a:p>
        </p:txBody>
      </p:sp>
      <p:sp>
        <p:nvSpPr>
          <p:cNvPr id="5" name="Slide Number Placeholder 4"/>
          <p:cNvSpPr>
            <a:spLocks noGrp="1"/>
          </p:cNvSpPr>
          <p:nvPr>
            <p:ph type="sldNum" sz="quarter" idx="3"/>
          </p:nvPr>
        </p:nvSpPr>
        <p:spPr>
          <a:xfrm>
            <a:off x="5265906" y="6659594"/>
            <a:ext cx="4029027" cy="350806"/>
          </a:xfrm>
          <a:prstGeom prst="rect">
            <a:avLst/>
          </a:prstGeom>
        </p:spPr>
        <p:txBody>
          <a:bodyPr vert="horz" lIns="83617" tIns="41808" rIns="83617" bIns="41808" rtlCol="0" anchor="b"/>
          <a:lstStyle>
            <a:lvl1pPr algn="r">
              <a:defRPr sz="1100"/>
            </a:lvl1pPr>
          </a:lstStyle>
          <a:p>
            <a:fld id="{DDCD03B4-949A-4BE8-959E-C8A51E042333}" type="slidenum">
              <a:rPr lang="en-US" smtClean="0"/>
              <a:t>‹#›</a:t>
            </a:fld>
            <a:endParaRPr lang="en-US"/>
          </a:p>
        </p:txBody>
      </p:sp>
    </p:spTree>
    <p:extLst>
      <p:ext uri="{BB962C8B-B14F-4D97-AF65-F5344CB8AC3E}">
        <p14:creationId xmlns:p14="http://schemas.microsoft.com/office/powerpoint/2010/main" val="25558955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www.cifor.org/publications/pdf_files/Books/ACMManual2014.pdf"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lIns="83617" tIns="41808" rIns="83617" bIns="41808">
            <a:normAutofit fontScale="25000" lnSpcReduction="20000"/>
          </a:bodyPr>
          <a:lstStyle/>
          <a:p>
            <a:endParaRPr lang="en-US" baseline="0" dirty="0"/>
          </a:p>
        </p:txBody>
      </p:sp>
    </p:spTree>
    <p:extLst>
      <p:ext uri="{BB962C8B-B14F-4D97-AF65-F5344CB8AC3E}">
        <p14:creationId xmlns:p14="http://schemas.microsoft.com/office/powerpoint/2010/main" val="1808105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dirty="0"/>
              <a:t>[List the names of the trainers on the slide.]</a:t>
            </a:r>
          </a:p>
          <a:p>
            <a:endParaRPr lang="en-US" dirty="0"/>
          </a:p>
          <a:p>
            <a:r>
              <a:rPr lang="en-US" dirty="0"/>
              <a:t>Introduce yourself and any other trainers.</a:t>
            </a:r>
          </a:p>
          <a:p>
            <a:endParaRPr lang="en-US" dirty="0"/>
          </a:p>
          <a:p>
            <a:r>
              <a:rPr lang="en-US" dirty="0"/>
              <a:t>Briefly describe the training’s logistics: days, timeframe, facilities.</a:t>
            </a:r>
          </a:p>
        </p:txBody>
      </p:sp>
    </p:spTree>
    <p:extLst>
      <p:ext uri="{BB962C8B-B14F-4D97-AF65-F5344CB8AC3E}">
        <p14:creationId xmlns:p14="http://schemas.microsoft.com/office/powerpoint/2010/main" val="33781637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7850" y="876300"/>
            <a:ext cx="3060700" cy="2365375"/>
          </a:xfrm>
          <a:prstGeom prst="rect">
            <a:avLst/>
          </a:prstGeom>
          <a:noFill/>
          <a:ln w="12700">
            <a:solidFill>
              <a:prstClr val="black"/>
            </a:solidFill>
          </a:ln>
        </p:spPr>
      </p:sp>
      <p:sp>
        <p:nvSpPr>
          <p:cNvPr id="3" name="Notes Placeholder 2"/>
          <p:cNvSpPr>
            <a:spLocks noGrp="1"/>
          </p:cNvSpPr>
          <p:nvPr>
            <p:ph type="body" idx="1"/>
          </p:nvPr>
        </p:nvSpPr>
        <p:spPr>
          <a:xfrm>
            <a:off x="930227" y="3373469"/>
            <a:ext cx="7435946" cy="2760631"/>
          </a:xfrm>
          <a:prstGeom prst="rect">
            <a:avLst/>
          </a:prstGeom>
        </p:spPr>
        <p:txBody>
          <a:bodyPr lIns="83617" tIns="41808" rIns="83617" bIns="41808"/>
          <a:lstStyle/>
          <a:p>
            <a:r>
              <a:rPr lang="en-US" dirty="0"/>
              <a:t>[Briefly review</a:t>
            </a:r>
            <a:r>
              <a:rPr lang="en-US" baseline="0" dirty="0"/>
              <a:t> the 4-day programme agenda.]</a:t>
            </a:r>
          </a:p>
          <a:p>
            <a:endParaRPr lang="en-US" baseline="0" dirty="0"/>
          </a:p>
        </p:txBody>
      </p:sp>
    </p:spTree>
    <p:extLst>
      <p:ext uri="{BB962C8B-B14F-4D97-AF65-F5344CB8AC3E}">
        <p14:creationId xmlns:p14="http://schemas.microsoft.com/office/powerpoint/2010/main" val="18789299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endParaRPr lang="en-US"/>
          </a:p>
        </p:txBody>
      </p:sp>
    </p:spTree>
    <p:extLst>
      <p:ext uri="{BB962C8B-B14F-4D97-AF65-F5344CB8AC3E}">
        <p14:creationId xmlns:p14="http://schemas.microsoft.com/office/powerpoint/2010/main" val="35963301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endParaRPr lang="en-US" dirty="0"/>
          </a:p>
        </p:txBody>
      </p:sp>
    </p:spTree>
    <p:extLst>
      <p:ext uri="{BB962C8B-B14F-4D97-AF65-F5344CB8AC3E}">
        <p14:creationId xmlns:p14="http://schemas.microsoft.com/office/powerpoint/2010/main" val="39454809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endParaRPr lang="en-US" dirty="0"/>
          </a:p>
        </p:txBody>
      </p:sp>
    </p:spTree>
    <p:extLst>
      <p:ext uri="{BB962C8B-B14F-4D97-AF65-F5344CB8AC3E}">
        <p14:creationId xmlns:p14="http://schemas.microsoft.com/office/powerpoint/2010/main" val="2777089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endParaRPr lang="en-US"/>
          </a:p>
        </p:txBody>
      </p:sp>
    </p:spTree>
    <p:extLst>
      <p:ext uri="{BB962C8B-B14F-4D97-AF65-F5344CB8AC3E}">
        <p14:creationId xmlns:p14="http://schemas.microsoft.com/office/powerpoint/2010/main" val="11255742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dirty="0"/>
              <a:t>[List the names of the trainers on the slide.]</a:t>
            </a:r>
          </a:p>
          <a:p>
            <a:endParaRPr lang="en-US" dirty="0"/>
          </a:p>
          <a:p>
            <a:r>
              <a:rPr lang="en-US" dirty="0"/>
              <a:t>Introduce yourself and any other trainers.</a:t>
            </a:r>
          </a:p>
          <a:p>
            <a:endParaRPr lang="en-US" dirty="0"/>
          </a:p>
          <a:p>
            <a:r>
              <a:rPr lang="en-US" dirty="0"/>
              <a:t>Briefly describe the training’s logistics: days, timeframe, facilities.</a:t>
            </a:r>
          </a:p>
        </p:txBody>
      </p:sp>
    </p:spTree>
    <p:extLst>
      <p:ext uri="{BB962C8B-B14F-4D97-AF65-F5344CB8AC3E}">
        <p14:creationId xmlns:p14="http://schemas.microsoft.com/office/powerpoint/2010/main" val="1600608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b="1" dirty="0"/>
              <a:t>Now let’s brainstorm what PM&amp;E means.</a:t>
            </a:r>
          </a:p>
          <a:p>
            <a:r>
              <a:rPr lang="en-US" b="1" dirty="0"/>
              <a:t>First, let’s remember that brainstorming</a:t>
            </a:r>
            <a:r>
              <a:rPr lang="en-US" b="1" baseline="0" dirty="0"/>
              <a:t> is simply sharing ideas. All ideas are welcome. Sharing openly, without judging or critiquing the ideas, helps us learn.</a:t>
            </a:r>
          </a:p>
          <a:p>
            <a:r>
              <a:rPr lang="en-US" b="1" baseline="0" dirty="0"/>
              <a:t>What do you think “participation” means?</a:t>
            </a:r>
            <a:endParaRPr lang="en-US" b="1" dirty="0"/>
          </a:p>
        </p:txBody>
      </p:sp>
    </p:spTree>
    <p:extLst>
      <p:ext uri="{BB962C8B-B14F-4D97-AF65-F5344CB8AC3E}">
        <p14:creationId xmlns:p14="http://schemas.microsoft.com/office/powerpoint/2010/main" val="6665172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b="1" dirty="0"/>
              <a:t>What</a:t>
            </a:r>
            <a:r>
              <a:rPr lang="en-US" b="1" baseline="0" dirty="0"/>
              <a:t> does monitoring mean?</a:t>
            </a:r>
            <a:endParaRPr lang="en-US" b="1" dirty="0"/>
          </a:p>
        </p:txBody>
      </p:sp>
    </p:spTree>
    <p:extLst>
      <p:ext uri="{BB962C8B-B14F-4D97-AF65-F5344CB8AC3E}">
        <p14:creationId xmlns:p14="http://schemas.microsoft.com/office/powerpoint/2010/main" val="1779002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dirty="0"/>
              <a:t>What does evaluation mean?</a:t>
            </a:r>
          </a:p>
        </p:txBody>
      </p:sp>
    </p:spTree>
    <p:extLst>
      <p:ext uri="{BB962C8B-B14F-4D97-AF65-F5344CB8AC3E}">
        <p14:creationId xmlns:p14="http://schemas.microsoft.com/office/powerpoint/2010/main" val="3995203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7850" y="876300"/>
            <a:ext cx="3060700" cy="2365375"/>
          </a:xfrm>
          <a:prstGeom prst="rect">
            <a:avLst/>
          </a:prstGeom>
          <a:noFill/>
          <a:ln w="12700">
            <a:solidFill>
              <a:prstClr val="black"/>
            </a:solidFill>
          </a:ln>
        </p:spPr>
      </p:sp>
      <p:sp>
        <p:nvSpPr>
          <p:cNvPr id="3" name="Notes Placeholder 2"/>
          <p:cNvSpPr>
            <a:spLocks noGrp="1"/>
          </p:cNvSpPr>
          <p:nvPr>
            <p:ph type="body" idx="1"/>
          </p:nvPr>
        </p:nvSpPr>
        <p:spPr>
          <a:xfrm>
            <a:off x="930227" y="3373469"/>
            <a:ext cx="7435946" cy="2760631"/>
          </a:xfrm>
          <a:prstGeom prst="rect">
            <a:avLst/>
          </a:prstGeom>
        </p:spPr>
        <p:txBody>
          <a:bodyPr lIns="83617" tIns="41808" rIns="83617" bIns="41808"/>
          <a:lstStyle/>
          <a:p>
            <a:r>
              <a:rPr lang="nl-NL" b="1" dirty="0"/>
              <a:t>PM&amp;E is what happens when you have participation, monitoring, and evaluation working together.   It’s a method that engages and empowers communities through shared control, joint learning, and ongoing reflection, in order to</a:t>
            </a:r>
            <a:r>
              <a:rPr lang="en-GB" b="1" dirty="0"/>
              <a:t> better respond to concerns, improve progress, and achieve desired goals. It can help us tell a story about how we are doing and where we are going.</a:t>
            </a:r>
          </a:p>
          <a:p>
            <a:r>
              <a:rPr lang="en-GB" b="1" dirty="0"/>
              <a:t>We can do this by using a simple M&amp;E model, with inputs, activity, outputs, and outcomes.</a:t>
            </a:r>
          </a:p>
          <a:p>
            <a:endParaRPr lang="en-US" b="1" dirty="0"/>
          </a:p>
          <a:p>
            <a:endParaRPr lang="en-US" dirty="0"/>
          </a:p>
        </p:txBody>
      </p:sp>
    </p:spTree>
    <p:extLst>
      <p:ext uri="{BB962C8B-B14F-4D97-AF65-F5344CB8AC3E}">
        <p14:creationId xmlns:p14="http://schemas.microsoft.com/office/powerpoint/2010/main" val="2869079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38488" y="8636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pPr defTabSz="906902">
              <a:defRPr/>
            </a:pPr>
            <a:r>
              <a:rPr lang="en-GB" b="1" dirty="0"/>
              <a:t>If you were to ask a family in need of nutritious food how they would like to address their concerns, they might suggest a backyard garden. The inputs might be seeds, the activity might be planting and watering, the outputs might be plants with fruits and veggies, and the outcome would be more fruits and veggies for the family to eat.</a:t>
            </a:r>
            <a:endParaRPr lang="en-US" dirty="0"/>
          </a:p>
          <a:p>
            <a:endParaRPr lang="en-US" dirty="0"/>
          </a:p>
        </p:txBody>
      </p:sp>
    </p:spTree>
    <p:extLst>
      <p:ext uri="{BB962C8B-B14F-4D97-AF65-F5344CB8AC3E}">
        <p14:creationId xmlns:p14="http://schemas.microsoft.com/office/powerpoint/2010/main" val="2590223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Here’s what the model</a:t>
            </a:r>
            <a:r>
              <a:rPr lang="en-US" b="1" baseline="0" dirty="0"/>
              <a:t> might look like.</a:t>
            </a:r>
          </a:p>
        </p:txBody>
      </p:sp>
    </p:spTree>
    <p:extLst>
      <p:ext uri="{BB962C8B-B14F-4D97-AF65-F5344CB8AC3E}">
        <p14:creationId xmlns:p14="http://schemas.microsoft.com/office/powerpoint/2010/main" val="3609654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0" dirty="0"/>
              <a:t>[Use flip-</a:t>
            </a:r>
            <a:r>
              <a:rPr lang="en-US" b="0" baseline="0" dirty="0"/>
              <a:t>chart paper and group discussion to develop this model.]</a:t>
            </a:r>
            <a:endParaRPr lang="en-US" b="0" dirty="0"/>
          </a:p>
          <a:p>
            <a:r>
              <a:rPr lang="en-US" b="1" dirty="0"/>
              <a:t>Let’s try to tell another story using the simple M&amp;E model.</a:t>
            </a:r>
          </a:p>
          <a:p>
            <a:r>
              <a:rPr lang="en-US" b="1" dirty="0"/>
              <a:t>What about a household with most</a:t>
            </a:r>
            <a:r>
              <a:rPr lang="en-US" b="1" baseline="0" dirty="0"/>
              <a:t> vulnerable children?</a:t>
            </a:r>
          </a:p>
          <a:p>
            <a:r>
              <a:rPr lang="en-US" b="1" baseline="0" dirty="0"/>
              <a:t>What would we need to do to support a better future for those children?</a:t>
            </a:r>
          </a:p>
          <a:p>
            <a:r>
              <a:rPr lang="en-US" b="1" baseline="0" dirty="0"/>
              <a:t>What would be the inputs, the activity, the outputs, and the outcome?</a:t>
            </a:r>
            <a:endParaRPr lang="en-US" b="1" dirty="0"/>
          </a:p>
        </p:txBody>
      </p:sp>
    </p:spTree>
    <p:extLst>
      <p:ext uri="{BB962C8B-B14F-4D97-AF65-F5344CB8AC3E}">
        <p14:creationId xmlns:p14="http://schemas.microsoft.com/office/powerpoint/2010/main" val="1500719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baseline="0" dirty="0"/>
              <a:t>Now we need to develop strong goal statements, with specific, measureable, time-bound elements that would help us understand what is needed for us to know what progress we are making.</a:t>
            </a:r>
            <a:endParaRPr lang="en-US" b="1" dirty="0"/>
          </a:p>
        </p:txBody>
      </p:sp>
    </p:spTree>
    <p:extLst>
      <p:ext uri="{BB962C8B-B14F-4D97-AF65-F5344CB8AC3E}">
        <p14:creationId xmlns:p14="http://schemas.microsoft.com/office/powerpoint/2010/main" val="3186600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Here you can see the difference between weak</a:t>
            </a:r>
            <a:r>
              <a:rPr lang="en-US" b="1" baseline="0" dirty="0"/>
              <a:t> goal statements and strong ones with specific, measureable, time-bound elements.</a:t>
            </a:r>
          </a:p>
          <a:p>
            <a:endParaRPr lang="en-US" baseline="0" dirty="0"/>
          </a:p>
          <a:p>
            <a:r>
              <a:rPr lang="en-GB" b="1" dirty="0"/>
              <a:t>“Increase the number” allows for measurement. </a:t>
            </a:r>
            <a:endParaRPr lang="en-US" dirty="0"/>
          </a:p>
          <a:p>
            <a:r>
              <a:rPr lang="en-GB" b="1" dirty="0"/>
              <a:t> “Meals where the family eats fruit and vegetables” is more specific than “nutritious meals.” </a:t>
            </a:r>
            <a:endParaRPr lang="en-US" dirty="0"/>
          </a:p>
          <a:p>
            <a:r>
              <a:rPr lang="en-GB" b="1" dirty="0"/>
              <a:t>“This year” is time-bound.</a:t>
            </a:r>
            <a:endParaRPr lang="en-US" dirty="0"/>
          </a:p>
          <a:p>
            <a:endParaRPr lang="en-US" baseline="0" dirty="0"/>
          </a:p>
          <a:p>
            <a:endParaRPr lang="en-US" dirty="0"/>
          </a:p>
        </p:txBody>
      </p:sp>
    </p:spTree>
    <p:extLst>
      <p:ext uri="{BB962C8B-B14F-4D97-AF65-F5344CB8AC3E}">
        <p14:creationId xmlns:p14="http://schemas.microsoft.com/office/powerpoint/2010/main" val="15147717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Strong goal statements include “indicators” that are specific, measurable, and time-bound. There is no right answer on which indicator to choose. Use your own judgment and relate it as closely as possible to the input, activity, output, or outcome.</a:t>
            </a:r>
          </a:p>
          <a:p>
            <a:endParaRPr lang="en-US" sz="1100" dirty="0"/>
          </a:p>
          <a:p>
            <a:r>
              <a:rPr lang="en-US" sz="1100" b="1" dirty="0"/>
              <a:t>If you choose people-related indicators, remember to separate people at least by gender, and then by age, location, or other dimensions that make sense. This is important, because people are not the same, and depending on their gender, age, and other background characteristics, their situations change. </a:t>
            </a:r>
            <a:endParaRPr lang="en-US" sz="1100" dirty="0"/>
          </a:p>
          <a:p>
            <a:endParaRPr lang="en-US" dirty="0"/>
          </a:p>
        </p:txBody>
      </p:sp>
    </p:spTree>
    <p:extLst>
      <p:ext uri="{BB962C8B-B14F-4D97-AF65-F5344CB8AC3E}">
        <p14:creationId xmlns:p14="http://schemas.microsoft.com/office/powerpoint/2010/main" val="42695309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GB" b="1" dirty="0"/>
              <a:t>An indicator may be a fact, such as the weight of a child. You can measure the weight and note changes over time.</a:t>
            </a:r>
            <a:endParaRPr lang="en-US" dirty="0"/>
          </a:p>
          <a:p>
            <a:r>
              <a:rPr lang="en-GB" b="1" dirty="0"/>
              <a:t>An indicator might also be an opinion or feeling. A mother could tell you that she was satisfied with her experience at the antenatal care (ANC) clinic or a child could say that he or she feels proud to receive uniforms to attend school.</a:t>
            </a:r>
          </a:p>
          <a:p>
            <a:endParaRPr lang="en-GB" b="1" dirty="0"/>
          </a:p>
          <a:p>
            <a:r>
              <a:rPr lang="en-GB" b="1" dirty="0"/>
              <a:t>Let’s use a real-life example. When we cook rice for ourselves and our families, we monitor how the rice cooks to be sure that it is cooked well and tastes good.</a:t>
            </a:r>
            <a:endParaRPr lang="en-US" dirty="0"/>
          </a:p>
          <a:p>
            <a:r>
              <a:rPr lang="en-GB" b="1" dirty="0"/>
              <a:t>First, we gather our resources, or inputs: the water, pot, uncooked rice, and salt. We add water to the pot and set the fire. These are our activities. Then we monitor these processes to see when the water boils. Good indicators that the water has boiled are the bubbles and steam rising from the water. This tells us that we can add our rice.</a:t>
            </a:r>
            <a:endParaRPr lang="en-US" dirty="0"/>
          </a:p>
          <a:p>
            <a:r>
              <a:rPr lang="en-GB" b="1" dirty="0"/>
              <a:t>When we add our rice to the boiling water, it gets softer over time; this is an output. We monitor this change using indicators, to determine whether our rice has been cooked well. Our indicators could be that the grain is soft and the taste is good. Once this happens, we have reached our outcome: we have rice to eat.</a:t>
            </a:r>
          </a:p>
          <a:p>
            <a:endParaRPr lang="en-US" dirty="0"/>
          </a:p>
          <a:p>
            <a:endParaRPr lang="en-US" dirty="0"/>
          </a:p>
        </p:txBody>
      </p:sp>
    </p:spTree>
    <p:extLst>
      <p:ext uri="{BB962C8B-B14F-4D97-AF65-F5344CB8AC3E}">
        <p14:creationId xmlns:p14="http://schemas.microsoft.com/office/powerpoint/2010/main" val="12838100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38488" y="8636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pPr defTabSz="906902">
              <a:defRPr/>
            </a:pPr>
            <a:r>
              <a:rPr lang="en-GB" b="1" dirty="0"/>
              <a:t>Let’s review our previous  M&amp;E model depicting the story of a family in need of nutritious food. This model shows how they would like to address their concerns using a backyard garden. The inputs might be seeds, the activity might be planting and watering, the outputs might be plants with fruits and veggies, and the outcome would be more fruits and veggies for the family to eat.</a:t>
            </a:r>
          </a:p>
          <a:p>
            <a:pPr defTabSz="906902">
              <a:defRPr/>
            </a:pPr>
            <a:endParaRPr lang="en-GB" b="1" dirty="0"/>
          </a:p>
          <a:p>
            <a:pPr defTabSz="906902">
              <a:defRPr/>
            </a:pPr>
            <a:r>
              <a:rPr lang="en-GB" b="1" dirty="0"/>
              <a:t>Now let’s add more details to the story, such as:</a:t>
            </a:r>
            <a:endParaRPr lang="en-US" dirty="0">
              <a:effectLst/>
            </a:endParaRPr>
          </a:p>
          <a:p>
            <a:pPr lvl="1"/>
            <a:r>
              <a:rPr lang="en-GB" dirty="0"/>
              <a:t>The number of seeds the family bought this year</a:t>
            </a:r>
            <a:endParaRPr lang="en-US" dirty="0"/>
          </a:p>
          <a:p>
            <a:pPr lvl="1"/>
            <a:r>
              <a:rPr lang="en-GB" dirty="0"/>
              <a:t>The number of days the family tended the garden this year</a:t>
            </a:r>
            <a:endParaRPr lang="en-US" dirty="0"/>
          </a:p>
          <a:p>
            <a:pPr lvl="1"/>
            <a:r>
              <a:rPr lang="en-GB" dirty="0"/>
              <a:t>The number of plants that produced fruits or vegetables this year</a:t>
            </a:r>
            <a:endParaRPr lang="en-US" dirty="0"/>
          </a:p>
          <a:p>
            <a:pPr lvl="1"/>
            <a:r>
              <a:rPr lang="en-GB" dirty="0"/>
              <a:t>The number of family meals with fruits or vegetables this year</a:t>
            </a:r>
          </a:p>
          <a:p>
            <a:pPr lvl="1" algn="l"/>
            <a:endParaRPr lang="en-GB" dirty="0"/>
          </a:p>
          <a:p>
            <a:pPr lvl="1" algn="l"/>
            <a:r>
              <a:rPr lang="en-GB" b="1" dirty="0"/>
              <a:t>Indicators can also reflect opinions and feelings:</a:t>
            </a:r>
            <a:endParaRPr lang="en-US" b="1" dirty="0">
              <a:effectLst/>
            </a:endParaRPr>
          </a:p>
          <a:p>
            <a:pPr lvl="1"/>
            <a:r>
              <a:rPr lang="en-GB" dirty="0"/>
              <a:t>How easy is it to get enough seeds to plant?</a:t>
            </a:r>
            <a:endParaRPr lang="en-US" dirty="0"/>
          </a:p>
          <a:p>
            <a:pPr lvl="1"/>
            <a:r>
              <a:rPr lang="en-GB" dirty="0"/>
              <a:t>How confident is the family about their ability to take care of the garden?</a:t>
            </a:r>
            <a:endParaRPr lang="en-US" dirty="0"/>
          </a:p>
          <a:p>
            <a:pPr lvl="1"/>
            <a:r>
              <a:rPr lang="en-GB" dirty="0"/>
              <a:t>How big are the fruits or vegetables this year?</a:t>
            </a:r>
            <a:endParaRPr lang="en-US" dirty="0"/>
          </a:p>
          <a:p>
            <a:pPr lvl="1"/>
            <a:r>
              <a:rPr lang="en-GB" dirty="0"/>
              <a:t>Why did the family not have as many fruits and vegetables as they expected this year?</a:t>
            </a:r>
          </a:p>
          <a:p>
            <a:pPr lvl="1"/>
            <a:endParaRPr lang="en-US" dirty="0"/>
          </a:p>
          <a:p>
            <a:pPr lvl="1"/>
            <a:endParaRPr lang="en-GB" dirty="0"/>
          </a:p>
          <a:p>
            <a:pPr lvl="1"/>
            <a:endParaRPr lang="en-US" dirty="0"/>
          </a:p>
          <a:p>
            <a:pPr defTabSz="906902">
              <a:defRPr/>
            </a:pPr>
            <a:endParaRPr lang="en-GB" b="1" dirty="0"/>
          </a:p>
          <a:p>
            <a:pPr defTabSz="906902">
              <a:defRPr/>
            </a:pPr>
            <a:endParaRPr lang="en-GB" b="1" dirty="0"/>
          </a:p>
          <a:p>
            <a:pPr defTabSz="906902">
              <a:defRPr/>
            </a:pPr>
            <a:endParaRPr lang="en-GB" b="1" dirty="0"/>
          </a:p>
          <a:p>
            <a:pPr defTabSz="906902">
              <a:defRPr/>
            </a:pPr>
            <a:endParaRPr lang="en-GB" b="1" dirty="0"/>
          </a:p>
          <a:p>
            <a:pPr defTabSz="906902">
              <a:defRPr/>
            </a:pPr>
            <a:endParaRPr lang="en-US" dirty="0"/>
          </a:p>
          <a:p>
            <a:endParaRPr lang="en-US" dirty="0"/>
          </a:p>
        </p:txBody>
      </p:sp>
    </p:spTree>
    <p:extLst>
      <p:ext uri="{BB962C8B-B14F-4D97-AF65-F5344CB8AC3E}">
        <p14:creationId xmlns:p14="http://schemas.microsoft.com/office/powerpoint/2010/main" val="1036749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Let’s review how we depicted the story of the community that wanted to support a better future for vulnerable children.</a:t>
            </a:r>
          </a:p>
          <a:p>
            <a:r>
              <a:rPr lang="en-US" b="1" dirty="0"/>
              <a:t>Can we provide more specific details/indicators? [Solicit</a:t>
            </a:r>
            <a:r>
              <a:rPr lang="en-US" b="1" baseline="0" dirty="0"/>
              <a:t> their suggestions, and some as needed, such as the following:]</a:t>
            </a:r>
            <a:endParaRPr lang="en-US" b="1" dirty="0">
              <a:effectLst/>
            </a:endParaRPr>
          </a:p>
          <a:p>
            <a:pPr lvl="1"/>
            <a:r>
              <a:rPr lang="en-GB" b="1" dirty="0"/>
              <a:t>How many children are provided with school materials each year?</a:t>
            </a:r>
            <a:endParaRPr lang="en-US" b="1" dirty="0"/>
          </a:p>
          <a:p>
            <a:pPr lvl="1"/>
            <a:r>
              <a:rPr lang="en-GB" b="1" dirty="0"/>
              <a:t>How do children feel about receiving school materials?</a:t>
            </a:r>
            <a:endParaRPr lang="en-US" b="1" dirty="0"/>
          </a:p>
          <a:p>
            <a:pPr lvl="1"/>
            <a:r>
              <a:rPr lang="en-GB" b="1" dirty="0"/>
              <a:t>How many children are enrolled each year?</a:t>
            </a:r>
            <a:endParaRPr lang="en-US" b="1" dirty="0"/>
          </a:p>
          <a:p>
            <a:pPr lvl="1"/>
            <a:r>
              <a:rPr lang="en-GB" b="1" dirty="0"/>
              <a:t>How well are children doing in school?</a:t>
            </a:r>
            <a:endParaRPr lang="en-US" b="1" dirty="0"/>
          </a:p>
          <a:p>
            <a:pPr lvl="1"/>
            <a:r>
              <a:rPr lang="en-GB" b="1" dirty="0"/>
              <a:t>What are children learning each year?</a:t>
            </a:r>
            <a:endParaRPr lang="en-US" b="1" dirty="0"/>
          </a:p>
          <a:p>
            <a:pPr lvl="1"/>
            <a:r>
              <a:rPr lang="en-GB" b="1" dirty="0"/>
              <a:t>How are children becoming community leaders each year?</a:t>
            </a:r>
            <a:endParaRPr lang="en-US" b="1" dirty="0"/>
          </a:p>
          <a:p>
            <a:endParaRPr lang="en-US" dirty="0"/>
          </a:p>
          <a:p>
            <a:endParaRPr lang="en-US" dirty="0"/>
          </a:p>
        </p:txBody>
      </p:sp>
    </p:spTree>
    <p:extLst>
      <p:ext uri="{BB962C8B-B14F-4D97-AF65-F5344CB8AC3E}">
        <p14:creationId xmlns:p14="http://schemas.microsoft.com/office/powerpoint/2010/main" val="29628463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dirty="0"/>
              <a:t>[Now</a:t>
            </a:r>
            <a:r>
              <a:rPr lang="en-US" baseline="0" dirty="0"/>
              <a:t> the large group should discuss one of the stories from the breakout session. You can draw this on flip-chart paper and fill it in from the inputs, etc. that the group provides. In summary, you can use the following talking points:]</a:t>
            </a:r>
          </a:p>
          <a:p>
            <a:endParaRPr lang="en-US" baseline="0" dirty="0"/>
          </a:p>
          <a:p>
            <a:r>
              <a:rPr lang="en-GB" b="1" dirty="0"/>
              <a:t>We use indicators in our daily lives, such as when we talk about how we cook tasty rice. </a:t>
            </a:r>
            <a:endParaRPr lang="en-US" dirty="0"/>
          </a:p>
          <a:p>
            <a:r>
              <a:rPr lang="en-GB" b="1" dirty="0"/>
              <a:t>We monitor and evaluate our inputs, activities, and outputs at work in the same way, choosing indicators based on what we want to know and what we expect to change.</a:t>
            </a:r>
            <a:endParaRPr lang="en-US" dirty="0"/>
          </a:p>
          <a:p>
            <a:r>
              <a:rPr lang="en-GB" b="1" dirty="0"/>
              <a:t>There is no right answer on which indicator to choose. Use your own judgment and relate it as closely as possible to the input, activity, output, or outcome.</a:t>
            </a:r>
            <a:endParaRPr lang="en-US" dirty="0"/>
          </a:p>
          <a:p>
            <a:r>
              <a:rPr lang="en-GB" b="1" dirty="0"/>
              <a:t>If you choose people-related indicators, remember to separate people at least by gender, and then by age, location, or other dimensions that make sense. This is important, because people are not the same, and depending on their gender, age, and other background characteristics, their situations may differ.</a:t>
            </a:r>
            <a:endParaRPr lang="en-US" dirty="0"/>
          </a:p>
          <a:p>
            <a:endParaRPr lang="en-US" baseline="0" dirty="0"/>
          </a:p>
          <a:p>
            <a:endParaRPr lang="en-US" baseline="0" dirty="0"/>
          </a:p>
          <a:p>
            <a:endParaRPr lang="en-US" baseline="0" dirty="0"/>
          </a:p>
          <a:p>
            <a:endParaRPr lang="en-US" dirty="0"/>
          </a:p>
        </p:txBody>
      </p:sp>
    </p:spTree>
    <p:extLst>
      <p:ext uri="{BB962C8B-B14F-4D97-AF65-F5344CB8AC3E}">
        <p14:creationId xmlns:p14="http://schemas.microsoft.com/office/powerpoint/2010/main" val="3620012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636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This is another way to visualise the M&amp;E model. When you look at a tree bearing fruit, you can see that the roots provide necessary inputs (nutrition and water). You also see that activities (pruning, watering, sun) can affect the tree’s growth. You</a:t>
            </a:r>
            <a:r>
              <a:rPr lang="en-US" b="1" baseline="0" dirty="0"/>
              <a:t> see</a:t>
            </a:r>
            <a:r>
              <a:rPr lang="en-US" b="1" dirty="0"/>
              <a:t> the production of the outputs (fruit) and the outcomes (more fruit for the family to eat).</a:t>
            </a:r>
          </a:p>
        </p:txBody>
      </p:sp>
    </p:spTree>
    <p:extLst>
      <p:ext uri="{BB962C8B-B14F-4D97-AF65-F5344CB8AC3E}">
        <p14:creationId xmlns:p14="http://schemas.microsoft.com/office/powerpoint/2010/main" val="3109409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7850" y="876300"/>
            <a:ext cx="3060700" cy="2365375"/>
          </a:xfrm>
          <a:prstGeom prst="rect">
            <a:avLst/>
          </a:prstGeom>
          <a:noFill/>
          <a:ln w="12700">
            <a:solidFill>
              <a:prstClr val="black"/>
            </a:solidFill>
          </a:ln>
        </p:spPr>
      </p:sp>
      <p:sp>
        <p:nvSpPr>
          <p:cNvPr id="3" name="Notes Placeholder 2"/>
          <p:cNvSpPr>
            <a:spLocks noGrp="1"/>
          </p:cNvSpPr>
          <p:nvPr>
            <p:ph type="body" idx="1"/>
          </p:nvPr>
        </p:nvSpPr>
        <p:spPr>
          <a:xfrm>
            <a:off x="930227" y="3373469"/>
            <a:ext cx="7435946" cy="2760631"/>
          </a:xfrm>
          <a:prstGeom prst="rect">
            <a:avLst/>
          </a:prstGeom>
        </p:spPr>
        <p:txBody>
          <a:bodyPr lIns="83617" tIns="41808" rIns="83617" bIns="41808"/>
          <a:lstStyle/>
          <a:p>
            <a:r>
              <a:rPr lang="en-US" dirty="0"/>
              <a:t>[Read this case aloud, break the participants into small groups, and encourage them to tell Rehema’s story, using the model of the tree bearing fruit. When</a:t>
            </a:r>
            <a:r>
              <a:rPr lang="en-US" baseline="0" dirty="0"/>
              <a:t> they report back, capture an example on flip-chart paper for all to see. Here are talking points to generate discussion:]</a:t>
            </a:r>
          </a:p>
          <a:p>
            <a:endParaRPr lang="en-US" baseline="0" dirty="0"/>
          </a:p>
          <a:p>
            <a:r>
              <a:rPr lang="en-GB" b="1" dirty="0"/>
              <a:t>Can someone give me an example of a strong goal statement for this case? Was the desired outcome achieved? Why? </a:t>
            </a:r>
            <a:endParaRPr lang="en-US" dirty="0"/>
          </a:p>
          <a:p>
            <a:r>
              <a:rPr lang="en-GB" b="1" dirty="0"/>
              <a:t>What might the community groups have done to support Rehema’s enrolment in school? Who might have been involved?</a:t>
            </a:r>
            <a:endParaRPr lang="en-US" dirty="0"/>
          </a:p>
          <a:p>
            <a:r>
              <a:rPr lang="en-GB" b="1" dirty="0"/>
              <a:t>How would the community groups know what inputs were needed? How might they know Rehema became more confident? </a:t>
            </a:r>
          </a:p>
          <a:p>
            <a:endParaRPr lang="en-GB" b="1" dirty="0"/>
          </a:p>
          <a:p>
            <a:r>
              <a:rPr lang="en-GB" b="1" dirty="0"/>
              <a:t>Using the tree model as a guide: </a:t>
            </a:r>
            <a:endParaRPr lang="en-US" dirty="0"/>
          </a:p>
          <a:p>
            <a:r>
              <a:rPr lang="en-GB" b="1" dirty="0"/>
              <a:t>We’ll start with the roots. These are our inputs. They include the community groups, the uniforms, socks, and other materials to support Rehema’s enrolment in school.</a:t>
            </a:r>
            <a:endParaRPr lang="en-US" dirty="0"/>
          </a:p>
          <a:p>
            <a:r>
              <a:rPr lang="en-GB" b="1" dirty="0"/>
              <a:t>From the roots, we have the tree trunk and the branches. These are our activities: the people and materials used to get Rehema enrolled in school and to help her get an education.</a:t>
            </a:r>
            <a:endParaRPr lang="en-US" dirty="0"/>
          </a:p>
          <a:p>
            <a:r>
              <a:rPr lang="en-GB" b="1" dirty="0"/>
              <a:t>Next, we have the leaves. These are the outputs: the results of Rehema getting an education. They include her learning to read and write, her sewing skills, her confidence, and her participation in netball. </a:t>
            </a:r>
            <a:endParaRPr lang="en-US" dirty="0"/>
          </a:p>
          <a:p>
            <a:r>
              <a:rPr lang="en-GB" b="1" dirty="0"/>
              <a:t>Finally, we get to our fruit. Our outcome is a confident Rehema who takes care of herself and gives back to her community.</a:t>
            </a:r>
          </a:p>
          <a:p>
            <a:endParaRPr lang="en-GB" b="1" dirty="0"/>
          </a:p>
          <a:p>
            <a:r>
              <a:rPr lang="en-GB" b="1" dirty="0"/>
              <a:t>[Wrap up:]</a:t>
            </a:r>
          </a:p>
          <a:p>
            <a:endParaRPr lang="en-GB" b="1" dirty="0"/>
          </a:p>
          <a:p>
            <a:r>
              <a:rPr lang="en-GB" b="1" dirty="0"/>
              <a:t>PM&amp;E involves groups and not individuals. </a:t>
            </a:r>
            <a:endParaRPr lang="en-US" dirty="0"/>
          </a:p>
          <a:p>
            <a:r>
              <a:rPr lang="en-GB" b="1" dirty="0"/>
              <a:t>The participatory approaches are not meant to replace traditional M&amp;E methods but rather to complement them.</a:t>
            </a:r>
            <a:endParaRPr lang="en-US" dirty="0"/>
          </a:p>
          <a:p>
            <a:r>
              <a:rPr lang="en-GB" b="1" dirty="0"/>
              <a:t>PM&amp;E involves groups of local people coming together to discuss their own concerns and decide on how they can best improve them.</a:t>
            </a:r>
          </a:p>
          <a:p>
            <a:endParaRPr lang="en-GB" b="1" dirty="0"/>
          </a:p>
          <a:p>
            <a:endParaRPr lang="en-GB" b="1" dirty="0"/>
          </a:p>
          <a:p>
            <a:endParaRPr lang="en-US" dirty="0"/>
          </a:p>
          <a:p>
            <a:endParaRPr lang="en-GB" b="1" dirty="0"/>
          </a:p>
          <a:p>
            <a:endParaRPr lang="en-GB" b="1" dirty="0"/>
          </a:p>
          <a:p>
            <a:endParaRPr lang="en-US" dirty="0"/>
          </a:p>
          <a:p>
            <a:endParaRPr lang="en-US" dirty="0"/>
          </a:p>
        </p:txBody>
      </p:sp>
    </p:spTree>
    <p:extLst>
      <p:ext uri="{BB962C8B-B14F-4D97-AF65-F5344CB8AC3E}">
        <p14:creationId xmlns:p14="http://schemas.microsoft.com/office/powerpoint/2010/main" val="37334997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endParaRPr lang="en-US" baseline="0" dirty="0"/>
          </a:p>
          <a:p>
            <a:r>
              <a:rPr lang="en-GB" b="1" dirty="0"/>
              <a:t>Monitoring is about observing and day-to-day tracking of our work. We monitor our work by gathering and recording information over time.</a:t>
            </a:r>
            <a:endParaRPr lang="en-US" dirty="0"/>
          </a:p>
          <a:p>
            <a:r>
              <a:rPr lang="en-GB" b="1" dirty="0"/>
              <a:t>Evaluation is about learning. We evaluate our work by reflecting together on what has been done and making an assessment of our progress thus far.</a:t>
            </a:r>
          </a:p>
          <a:p>
            <a:endParaRPr lang="en-GB" b="1" dirty="0"/>
          </a:p>
          <a:p>
            <a:r>
              <a:rPr lang="en-GB" b="1" dirty="0"/>
              <a:t>PM&amp;E is about learning something by doing it together. </a:t>
            </a:r>
            <a:endParaRPr lang="en-US" dirty="0"/>
          </a:p>
          <a:p>
            <a:r>
              <a:rPr lang="en-GB" b="1" dirty="0"/>
              <a:t>Change is okay, if we have learned something new.</a:t>
            </a:r>
            <a:endParaRPr lang="en-US" dirty="0"/>
          </a:p>
          <a:p>
            <a:r>
              <a:rPr lang="en-GB" b="1" dirty="0"/>
              <a:t>We discussed goal statements and indicators to monitor the outcomes we want. We are able to make changes to those goal statements and indicators, if it makes our story stronger.</a:t>
            </a:r>
          </a:p>
          <a:p>
            <a:endParaRPr lang="en-GB" b="1" dirty="0"/>
          </a:p>
          <a:p>
            <a:r>
              <a:rPr lang="en-GB" b="1" dirty="0"/>
              <a:t>The PM&amp;E Programme Path illustrates the cycle of observation, analysis, planning, action, then reflection and monitoring, followed by new action and more reflection and monitoring</a:t>
            </a:r>
          </a:p>
          <a:p>
            <a:endParaRPr lang="en-GB" b="1" dirty="0"/>
          </a:p>
          <a:p>
            <a:r>
              <a:rPr lang="en-GB" b="1" dirty="0"/>
              <a:t>PM&amp;E is about learning together from our successes, challenges and mistakes. First, communities come together to discuss </a:t>
            </a:r>
            <a:r>
              <a:rPr lang="en-GB" b="1" i="1" dirty="0"/>
              <a:t>present</a:t>
            </a:r>
            <a:r>
              <a:rPr lang="en-GB" b="1" dirty="0"/>
              <a:t> concerns. They make a plan of action to address these concerns and they carry out activities to support this plan. </a:t>
            </a:r>
            <a:endParaRPr lang="en-US" dirty="0"/>
          </a:p>
          <a:p>
            <a:r>
              <a:rPr lang="en-GB" b="1" dirty="0"/>
              <a:t>Then, they meet again to discuss their activities and their observations. Based on this meeting and group reflection, they may change some of their plans in order to take better action and make more progress in the </a:t>
            </a:r>
            <a:r>
              <a:rPr lang="en-GB" b="1" i="1" dirty="0"/>
              <a:t>future. </a:t>
            </a:r>
            <a:endParaRPr lang="en-US" dirty="0"/>
          </a:p>
          <a:p>
            <a:r>
              <a:rPr lang="en-GB" b="1" dirty="0"/>
              <a:t>This process of</a:t>
            </a:r>
            <a:r>
              <a:rPr lang="en-GB" b="1" cap="small" dirty="0"/>
              <a:t> monitoring, reflection, and taking new action is repeated as many times as necessary</a:t>
            </a:r>
            <a:r>
              <a:rPr lang="en-GB" b="1" dirty="0"/>
              <a:t> to bring communities closer to their goals.</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Source: </a:t>
            </a:r>
            <a:r>
              <a:rPr lang="en-GB" sz="1200" b="1" kern="1200" dirty="0">
                <a:solidFill>
                  <a:schemeClr val="tx1"/>
                </a:solidFill>
                <a:effectLst/>
                <a:latin typeface="+mn-lt"/>
                <a:ea typeface="+mn-ea"/>
                <a:cs typeface="+mn-cs"/>
              </a:rPr>
              <a:t>Evans, K., Larson, A., Mwangi, E., Cronkleton, P., Maravanyika, T., Hernandez, X., . . .Banana, A.  (2014). </a:t>
            </a:r>
            <a:r>
              <a:rPr lang="en-GB" sz="1200" b="1" i="1" kern="1200" dirty="0">
                <a:solidFill>
                  <a:schemeClr val="tx1"/>
                </a:solidFill>
                <a:effectLst/>
                <a:latin typeface="+mn-lt"/>
                <a:ea typeface="+mn-ea"/>
                <a:cs typeface="+mn-cs"/>
              </a:rPr>
              <a:t>Field guide to adaptive collaborative management and improving women’s participation.</a:t>
            </a:r>
            <a:r>
              <a:rPr lang="en-GB" sz="1200" b="1" kern="1200" dirty="0">
                <a:solidFill>
                  <a:schemeClr val="tx1"/>
                </a:solidFill>
                <a:effectLst/>
                <a:latin typeface="+mn-lt"/>
                <a:ea typeface="+mn-ea"/>
                <a:cs typeface="+mn-cs"/>
              </a:rPr>
              <a:t> Bogor Barat, Indonesia: Center for International Forestry Research (CIFOR).  Retrieved from: </a:t>
            </a:r>
            <a:r>
              <a:rPr lang="en-GB" sz="1200" b="1" u="sng" kern="1200" dirty="0">
                <a:solidFill>
                  <a:schemeClr val="tx1"/>
                </a:solidFill>
                <a:effectLst/>
                <a:latin typeface="+mn-lt"/>
                <a:ea typeface="+mn-ea"/>
                <a:cs typeface="+mn-cs"/>
                <a:hlinkClick r:id="rId3"/>
              </a:rPr>
              <a:t>http://www.cifor.org/publications/pdf_files/Books/ACMManual2014.pdf</a:t>
            </a:r>
            <a:r>
              <a:rPr lang="en-GB" sz="1200" b="1" u="sng" kern="1200" dirty="0">
                <a:solidFill>
                  <a:schemeClr val="tx1"/>
                </a:solidFill>
                <a:effectLst/>
                <a:latin typeface="+mn-lt"/>
                <a:ea typeface="+mn-ea"/>
                <a:cs typeface="+mn-cs"/>
              </a:rPr>
              <a:t>. </a:t>
            </a:r>
            <a:r>
              <a:rPr lang="en-US" sz="1200" b="1" dirty="0">
                <a:latin typeface="Century Gothic" panose="020B0502020202020204" pitchFamily="34" charset="0"/>
              </a:rPr>
              <a:t>Adapted from Colfer, C.J.P. (2005). </a:t>
            </a:r>
            <a:r>
              <a:rPr lang="en-US" sz="1200" b="1" i="1" dirty="0">
                <a:latin typeface="Century Gothic" panose="020B0502020202020204" pitchFamily="34" charset="0"/>
              </a:rPr>
              <a:t>The complex forest. Communities, uncertainty, and adaptive collaborative management. </a:t>
            </a:r>
            <a:r>
              <a:rPr lang="en-US" sz="1200" b="1" dirty="0">
                <a:latin typeface="Century Gothic" panose="020B0502020202020204" pitchFamily="34" charset="0"/>
              </a:rPr>
              <a:t>Washington, DC: Resources for the Future/Center for International Forestry Research.</a:t>
            </a:r>
          </a:p>
          <a:p>
            <a:endParaRPr lang="en-GB" b="1" dirty="0"/>
          </a:p>
          <a:p>
            <a:endParaRPr lang="en-US" dirty="0"/>
          </a:p>
        </p:txBody>
      </p:sp>
    </p:spTree>
    <p:extLst>
      <p:ext uri="{BB962C8B-B14F-4D97-AF65-F5344CB8AC3E}">
        <p14:creationId xmlns:p14="http://schemas.microsoft.com/office/powerpoint/2010/main" val="6021347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The PM&amp;E Programme Path involves 5 steps that are repeated as often as necessary</a:t>
            </a:r>
            <a:r>
              <a:rPr lang="en-US" b="1" baseline="0" dirty="0"/>
              <a:t>. Each step will require a community meeting. (Later we will introduce tools that will help you with these steps.)</a:t>
            </a:r>
          </a:p>
          <a:p>
            <a:endParaRPr lang="en-US" baseline="0" dirty="0"/>
          </a:p>
          <a:p>
            <a:r>
              <a:rPr lang="en-US" b="1" baseline="0" dirty="0"/>
              <a:t>Step 1 is to get ready.</a:t>
            </a:r>
          </a:p>
          <a:p>
            <a:r>
              <a:rPr lang="en-GB" b="1" dirty="0"/>
              <a:t>Before you start working in a community, you should engage with community members to gather some general knowledge about their needs and get their buy-in for PM&amp;E. That’s why the first step involves raising community awareness about PM&amp;E activities and getting support. </a:t>
            </a:r>
            <a:endParaRPr lang="en-US" dirty="0"/>
          </a:p>
          <a:p>
            <a:r>
              <a:rPr lang="en-GB" b="1" dirty="0"/>
              <a:t>Do you think this is important? Why? Why not?</a:t>
            </a:r>
          </a:p>
          <a:p>
            <a:endParaRPr lang="en-GB" b="1" dirty="0"/>
          </a:p>
          <a:p>
            <a:r>
              <a:rPr lang="en-GB" b="1" dirty="0"/>
              <a:t>[Brainstorm]</a:t>
            </a:r>
          </a:p>
          <a:p>
            <a:r>
              <a:rPr lang="en-GB" b="1" dirty="0"/>
              <a:t>How could you prepare the community for PM&amp;E? Are there particular people, leaders, or organisations that could help? What could you do to involve them?</a:t>
            </a:r>
            <a:endParaRPr lang="en-US" dirty="0"/>
          </a:p>
          <a:p>
            <a:r>
              <a:rPr lang="en-GB" b="1" dirty="0"/>
              <a:t>How would you bring the community together? Would you call a meeting? Would one meeting be enough? How would you make the community aware of the purpose, location, or timing of the meeting? Are there any people who might be overlooked, or who might not attend the meeting(s)? What could you do to reach them? </a:t>
            </a:r>
            <a:endParaRPr lang="en-US" dirty="0"/>
          </a:p>
          <a:p>
            <a:r>
              <a:rPr lang="en-GB" b="1" dirty="0"/>
              <a:t>Before conducting these meetings, what are some things you need to do? Who should be involved? Why? What will be discussed at the meetings? </a:t>
            </a:r>
            <a:endParaRPr lang="en-US" dirty="0"/>
          </a:p>
          <a:p>
            <a:r>
              <a:rPr lang="en-GB" b="1" dirty="0"/>
              <a:t>What do we do next? Are there activity reports or plans that you should gather or read before you start working in the community?</a:t>
            </a:r>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76997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endParaRPr lang="en-GB" b="1" dirty="0"/>
          </a:p>
          <a:p>
            <a:r>
              <a:rPr lang="en-GB" b="1" dirty="0"/>
              <a:t>2. Identify priorities. </a:t>
            </a:r>
          </a:p>
          <a:p>
            <a:r>
              <a:rPr lang="en-GB" b="1" dirty="0"/>
              <a:t>The second step is about getting the people who work or volunteer with community groups to think about what the community needs and how they can help.  </a:t>
            </a:r>
            <a:endParaRPr lang="en-US" dirty="0"/>
          </a:p>
          <a:p>
            <a:r>
              <a:rPr lang="en-GB" b="1" dirty="0"/>
              <a:t>This step involves meeting to talk about the community concerns, discuss what you would like to change, agree on which concerns are most important and which of these you </a:t>
            </a:r>
            <a:r>
              <a:rPr lang="en-GB" b="1" i="1" dirty="0"/>
              <a:t>could</a:t>
            </a:r>
            <a:r>
              <a:rPr lang="en-GB" b="1" dirty="0"/>
              <a:t> help change, and then decide on the order in which you will address the concerns identified. </a:t>
            </a:r>
          </a:p>
          <a:p>
            <a:endParaRPr lang="en-GB" b="1" dirty="0"/>
          </a:p>
          <a:p>
            <a:r>
              <a:rPr lang="en-GB" b="1" dirty="0"/>
              <a:t>[Brainstorm]</a:t>
            </a:r>
          </a:p>
          <a:p>
            <a:r>
              <a:rPr lang="en-GB" b="1" dirty="0"/>
              <a:t>How will you know what the concerns are? How will you decide which ones are most important? In session 2, we will introduce some tools you could use (Community Concerns Brainstorm and Vulnerability Map).</a:t>
            </a:r>
            <a:endParaRPr lang="en-US" dirty="0"/>
          </a:p>
          <a:p>
            <a:r>
              <a:rPr lang="en-GB" b="1" dirty="0"/>
              <a:t>Let’s talk now about some things we need to do to help us to identify priorities. Whom should we involve?</a:t>
            </a:r>
            <a:endParaRPr lang="en-US" dirty="0"/>
          </a:p>
          <a:p>
            <a:r>
              <a:rPr lang="en-GB" b="1" dirty="0"/>
              <a:t>What should we have completed by the end of the meeting? What do we do next? </a:t>
            </a:r>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3539218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GB" b="1" dirty="0"/>
              <a:t>3. Make a plan. </a:t>
            </a:r>
          </a:p>
          <a:p>
            <a:r>
              <a:rPr lang="en-GB" b="1" dirty="0"/>
              <a:t>The third step is about coming to a decision about how you will address the issues identified. </a:t>
            </a:r>
            <a:endParaRPr lang="en-US" dirty="0"/>
          </a:p>
          <a:p>
            <a:r>
              <a:rPr lang="en-GB" b="1" dirty="0"/>
              <a:t>Once you identify the community concerns, you will need a plan of action for how you will provide needed services and monitor changes in the community as a result of having received these services. </a:t>
            </a:r>
          </a:p>
          <a:p>
            <a:endParaRPr lang="en-GB" b="1" dirty="0"/>
          </a:p>
          <a:p>
            <a:r>
              <a:rPr lang="en-GB" b="1" dirty="0"/>
              <a:t>[Brainstorm]</a:t>
            </a:r>
          </a:p>
          <a:p>
            <a:r>
              <a:rPr lang="en-GB" b="1" dirty="0"/>
              <a:t>What are some things we need to do? What activities might be included in our plan? Who will do them? </a:t>
            </a:r>
            <a:endParaRPr lang="en-US" dirty="0"/>
          </a:p>
          <a:p>
            <a:r>
              <a:rPr lang="en-GB" b="1" dirty="0"/>
              <a:t>What information might we need to record? In Session 2, we will show you some tools you can use to make a detailed plan (Action Calendar and Community Monitoring Table).</a:t>
            </a:r>
            <a:endParaRPr lang="en-US" dirty="0"/>
          </a:p>
          <a:p>
            <a:r>
              <a:rPr lang="en-GB" b="1" dirty="0"/>
              <a:t>What should we have completed by the end of the meeting? What do we do next?</a:t>
            </a:r>
          </a:p>
          <a:p>
            <a:endParaRPr lang="en-GB" b="1" dirty="0"/>
          </a:p>
          <a:p>
            <a:endParaRPr lang="en-US" dirty="0"/>
          </a:p>
          <a:p>
            <a:endParaRPr lang="en-US" dirty="0"/>
          </a:p>
        </p:txBody>
      </p:sp>
    </p:spTree>
    <p:extLst>
      <p:ext uri="{BB962C8B-B14F-4D97-AF65-F5344CB8AC3E}">
        <p14:creationId xmlns:p14="http://schemas.microsoft.com/office/powerpoint/2010/main" val="4472747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pPr defTabSz="906902">
              <a:defRPr/>
            </a:pPr>
            <a:r>
              <a:rPr lang="en-GB" b="1" dirty="0"/>
              <a:t>Step 4 has two parts: </a:t>
            </a:r>
            <a:r>
              <a:rPr lang="en-US" b="1" dirty="0"/>
              <a:t>take action, then monitor and reflect.</a:t>
            </a:r>
          </a:p>
          <a:p>
            <a:endParaRPr lang="en-US" dirty="0"/>
          </a:p>
          <a:p>
            <a:r>
              <a:rPr lang="en-GB" b="1" dirty="0"/>
              <a:t>This first part is about taking action. This is where you go out to the villages to carry out the activities described in your plan (and more fully in  the Action Calendar and Community Monitoring Table, two tools we will introduce later). </a:t>
            </a:r>
            <a:endParaRPr lang="en-US" dirty="0"/>
          </a:p>
          <a:p>
            <a:r>
              <a:rPr lang="en-GB" b="1" dirty="0"/>
              <a:t>The second part is about monitoring and reflection. This is where members meet with each other to discuss their activities and observations. </a:t>
            </a:r>
          </a:p>
          <a:p>
            <a:endParaRPr lang="en-GB" b="1" dirty="0"/>
          </a:p>
          <a:p>
            <a:r>
              <a:rPr lang="en-GB" b="1" dirty="0"/>
              <a:t>[Brainstorm]</a:t>
            </a:r>
          </a:p>
          <a:p>
            <a:endParaRPr lang="en-GB" b="1" dirty="0"/>
          </a:p>
          <a:p>
            <a:r>
              <a:rPr lang="en-GB" b="1" dirty="0"/>
              <a:t>How many meetings do you think we might need for this step? Before the meetings, should we have completed any activities? Is this important? Why? How will we discuss what we have learned? </a:t>
            </a:r>
            <a:endParaRPr lang="en-US" dirty="0"/>
          </a:p>
          <a:p>
            <a:r>
              <a:rPr lang="en-GB" b="1" dirty="0"/>
              <a:t>Is it okay to make changes to the plan? How do we record this? We will introduce useful tools in Session 2 that will help you gather and record even more details for your plan (Action Calendar, Community Monitoring Table, and Community Scorecard). What should we have completed by the end of the meeting? What do we do next? </a:t>
            </a:r>
          </a:p>
          <a:p>
            <a:endParaRPr lang="en-US" dirty="0">
              <a:effectLst/>
            </a:endParaRPr>
          </a:p>
          <a:p>
            <a:endParaRPr lang="en-US" dirty="0"/>
          </a:p>
          <a:p>
            <a:endParaRPr lang="en-US" dirty="0"/>
          </a:p>
          <a:p>
            <a:endParaRPr lang="en-US" dirty="0"/>
          </a:p>
        </p:txBody>
      </p:sp>
    </p:spTree>
    <p:extLst>
      <p:ext uri="{BB962C8B-B14F-4D97-AF65-F5344CB8AC3E}">
        <p14:creationId xmlns:p14="http://schemas.microsoft.com/office/powerpoint/2010/main" val="16029839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Step 5. Take new action, then monitor and reflect again.</a:t>
            </a:r>
            <a:endParaRPr lang="en-US" b="1" baseline="0" dirty="0"/>
          </a:p>
          <a:p>
            <a:r>
              <a:rPr lang="en-GB" b="1" dirty="0"/>
              <a:t>The fifth step is very much like Step 4. The processes are the same. The only difference is you. Now, you can use what you have learned to improve on programme plans and activities through new action, monitoring, and reflection. </a:t>
            </a:r>
          </a:p>
          <a:p>
            <a:endParaRPr lang="en-GB" b="1" dirty="0"/>
          </a:p>
          <a:p>
            <a:r>
              <a:rPr lang="en-GB" b="1" dirty="0"/>
              <a:t>[Brainstorm]</a:t>
            </a:r>
          </a:p>
          <a:p>
            <a:endParaRPr lang="en-GB" b="1" dirty="0"/>
          </a:p>
          <a:p>
            <a:r>
              <a:rPr lang="en-GB" b="1" dirty="0"/>
              <a:t>This is a very important step in PM&amp;E. Remember that PM&amp;E is about learning together from our successes and our mistakes. Change is okay. Therefore, this step of taking new action, monitoring, and reflection should be repeated as many times as needed to bring communities closer to their goals. For some activities, this may be the last step of the PM&amp;E process. Can you think of any examples where this might be so?</a:t>
            </a:r>
            <a:endParaRPr lang="en-US" dirty="0"/>
          </a:p>
          <a:p>
            <a:r>
              <a:rPr lang="en-GB" b="1" dirty="0"/>
              <a:t>It is likely that more than one follow-up meeting will be needed and this step will be repeated continually until the goal is reached. </a:t>
            </a:r>
            <a:endParaRPr lang="en-US" dirty="0"/>
          </a:p>
          <a:p>
            <a:r>
              <a:rPr lang="en-GB" b="1" dirty="0"/>
              <a:t>What tools could we use at this meeting? Do you think the tools will be different from those in Step 4? Why?</a:t>
            </a:r>
            <a:endParaRPr lang="en-US" dirty="0"/>
          </a:p>
          <a:p>
            <a:r>
              <a:rPr lang="en-GB" b="1" dirty="0"/>
              <a:t>If change is okay, can we revise the plan if we have ideas to make it better? Can we add new activities? Can we remove activities? How do we record this? What should we have completed by the end of the meeting? What do we do next?  </a:t>
            </a:r>
            <a:endParaRPr lang="en-US" dirty="0"/>
          </a:p>
          <a:p>
            <a:r>
              <a:rPr lang="en-GB" b="1" dirty="0"/>
              <a:t>We will talk more about action, monitoring, and reflection in our next session.</a:t>
            </a:r>
          </a:p>
          <a:p>
            <a:endParaRPr lang="en-GB" b="1"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7862733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dirty="0"/>
              <a:t>[List the names of the trainers on the slide.]</a:t>
            </a:r>
          </a:p>
          <a:p>
            <a:endParaRPr lang="en-US" dirty="0"/>
          </a:p>
          <a:p>
            <a:r>
              <a:rPr lang="en-US" dirty="0"/>
              <a:t>Introduce yourself and any other trainers.</a:t>
            </a:r>
          </a:p>
          <a:p>
            <a:endParaRPr lang="en-US" dirty="0"/>
          </a:p>
          <a:p>
            <a:r>
              <a:rPr lang="en-US" dirty="0"/>
              <a:t>Briefly describe the training’s logistics: days, timeframe, facilities.</a:t>
            </a:r>
          </a:p>
        </p:txBody>
      </p:sp>
    </p:spTree>
    <p:extLst>
      <p:ext uri="{BB962C8B-B14F-4D97-AF65-F5344CB8AC3E}">
        <p14:creationId xmlns:p14="http://schemas.microsoft.com/office/powerpoint/2010/main" val="25247241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b="1" dirty="0"/>
              <a:t>Before we begin with the first tool--the Vulnerability</a:t>
            </a:r>
            <a:r>
              <a:rPr lang="en-US" b="1" baseline="0" dirty="0"/>
              <a:t> Map--we need to decide which community we will role-play for this exercise.</a:t>
            </a:r>
          </a:p>
          <a:p>
            <a:r>
              <a:rPr lang="en-US" b="1" baseline="0" dirty="0"/>
              <a:t>Would anyone wish to volunteer the name of the community?</a:t>
            </a:r>
          </a:p>
          <a:p>
            <a:r>
              <a:rPr lang="en-US" b="1" baseline="0" dirty="0"/>
              <a:t>And what organisations and services are involved? Let’s name them.</a:t>
            </a:r>
          </a:p>
          <a:p>
            <a:r>
              <a:rPr lang="en-US" b="1" baseline="0" dirty="0"/>
              <a:t>Which roles do we need to play? You can use some of the characters on the slide for inspiration.</a:t>
            </a:r>
          </a:p>
          <a:p>
            <a:r>
              <a:rPr lang="en-US" b="1" baseline="0" dirty="0"/>
              <a:t>I will play the role of the PM&amp;E facilitator. </a:t>
            </a:r>
          </a:p>
          <a:p>
            <a:endParaRPr lang="en-US" baseline="0" dirty="0"/>
          </a:p>
          <a:p>
            <a:endParaRPr lang="en-US" dirty="0"/>
          </a:p>
        </p:txBody>
      </p:sp>
    </p:spTree>
    <p:extLst>
      <p:ext uri="{BB962C8B-B14F-4D97-AF65-F5344CB8AC3E}">
        <p14:creationId xmlns:p14="http://schemas.microsoft.com/office/powerpoint/2010/main" val="3572472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The first </a:t>
            </a:r>
            <a:r>
              <a:rPr lang="en-US" sz="1100" b="1" dirty="0"/>
              <a:t>community group tool </a:t>
            </a:r>
            <a:r>
              <a:rPr lang="en-US" b="1" dirty="0"/>
              <a:t>we will practice</a:t>
            </a:r>
            <a:r>
              <a:rPr lang="en-US" b="1" baseline="0" dirty="0"/>
              <a:t> using is the </a:t>
            </a:r>
            <a:r>
              <a:rPr lang="en-US" b="1" dirty="0"/>
              <a:t>Vulnerability Map for</a:t>
            </a:r>
            <a:r>
              <a:rPr lang="en-US" b="1" baseline="0" dirty="0"/>
              <a:t> our community.</a:t>
            </a:r>
          </a:p>
          <a:p>
            <a:r>
              <a:rPr lang="en-GB" b="1" dirty="0"/>
              <a:t>This tool will help us understand how different households survive and cope in the community.</a:t>
            </a:r>
            <a:endParaRPr lang="en-US" dirty="0"/>
          </a:p>
          <a:p>
            <a:r>
              <a:rPr lang="en-GB" b="1" dirty="0"/>
              <a:t>Understanding different households will help us understand the needs and concerns of the entire community.</a:t>
            </a:r>
            <a:endParaRPr lang="en-US" dirty="0"/>
          </a:p>
          <a:p>
            <a:r>
              <a:rPr lang="en-GB" b="1" dirty="0"/>
              <a:t>Has anyone participated in a community mapping exercise before? Tell us about that.</a:t>
            </a:r>
          </a:p>
          <a:p>
            <a:endParaRPr lang="en-GB" b="1" dirty="0"/>
          </a:p>
          <a:p>
            <a:r>
              <a:rPr lang="en-GB" dirty="0"/>
              <a:t>[If there are more than 10 participants, divide them into smaller groups for this exercise. Each group can draw its Vulnerability Map on flip-chart paper.]</a:t>
            </a:r>
          </a:p>
          <a:p>
            <a:endParaRPr lang="en-GB" b="1" dirty="0"/>
          </a:p>
          <a:p>
            <a:r>
              <a:rPr lang="en-GB" b="1" dirty="0"/>
              <a:t>Before we begin, let’s share with one another our ideas of what makes a household. What defines a household?</a:t>
            </a:r>
            <a:endParaRPr lang="en-US" dirty="0"/>
          </a:p>
          <a:p>
            <a:r>
              <a:rPr lang="en-GB" b="1" dirty="0"/>
              <a:t>There are many different types of households that make one community. Tell me about different households.</a:t>
            </a:r>
            <a:endParaRPr lang="en-US" dirty="0"/>
          </a:p>
          <a:p>
            <a:r>
              <a:rPr lang="en-GB" b="1" dirty="0"/>
              <a:t>Today we will draw a map that shows the community resources, such as a school, a health centre, or a river. We will also draw households on the map. </a:t>
            </a:r>
            <a:endParaRPr lang="en-US" dirty="0"/>
          </a:p>
          <a:p>
            <a:r>
              <a:rPr lang="en-GB" b="1" dirty="0"/>
              <a:t>We will not draw all of the houses, but we will try to draw many different types of houses. </a:t>
            </a:r>
          </a:p>
          <a:p>
            <a:endParaRPr lang="en-GB" b="1" dirty="0"/>
          </a:p>
          <a:p>
            <a:r>
              <a:rPr lang="en-GB" b="1" dirty="0"/>
              <a:t>Who wants to draw? Please draw your house and then your neighbours’ houses.</a:t>
            </a:r>
            <a:endParaRPr lang="en-US" dirty="0"/>
          </a:p>
          <a:p>
            <a:r>
              <a:rPr lang="en-GB" b="1" dirty="0"/>
              <a:t>Where is the school? Where is the health centre? Can you draw roads and paths? Let’s draw more houses. Let’s draw gardens and livestock.</a:t>
            </a:r>
            <a:endParaRPr lang="en-US" dirty="0"/>
          </a:p>
          <a:p>
            <a:r>
              <a:rPr lang="en-GB" b="1" dirty="0"/>
              <a:t>Can you list all types of households you have in your village (for example, female-headed, child-headed, households with elderly or chronically ill members)?</a:t>
            </a:r>
            <a:endParaRPr lang="en-US" dirty="0"/>
          </a:p>
          <a:p>
            <a:r>
              <a:rPr lang="en-GB" b="1" dirty="0"/>
              <a:t>What services are available in your community? Can you list them and draw them?</a:t>
            </a:r>
            <a:endParaRPr lang="en-US" dirty="0"/>
          </a:p>
          <a:p>
            <a:r>
              <a:rPr lang="en-GB" b="1" dirty="0"/>
              <a:t>What health risks are around the village? What makes households vulnerable? Has it always been this way? How does that household cope with the situation? How does the household access the services? </a:t>
            </a:r>
            <a:r>
              <a:rPr lang="en-US" b="1" dirty="0"/>
              <a:t> </a:t>
            </a:r>
          </a:p>
          <a:p>
            <a:endParaRPr lang="en-US" b="1" dirty="0"/>
          </a:p>
          <a:p>
            <a:r>
              <a:rPr lang="en-US" dirty="0"/>
              <a:t>[Each group will draw a map and compile lists.]</a:t>
            </a:r>
          </a:p>
          <a:p>
            <a:r>
              <a:rPr lang="en-GB" b="1" dirty="0"/>
              <a:t>We have identified a few problems in our community. </a:t>
            </a:r>
            <a:r>
              <a:rPr lang="en-GB" b="1" i="1" dirty="0"/>
              <a:t>(List examples.)</a:t>
            </a:r>
            <a:endParaRPr lang="en-US" dirty="0"/>
          </a:p>
          <a:p>
            <a:r>
              <a:rPr lang="en-GB" b="1" dirty="0"/>
              <a:t>The different households show us different ways of surviving and coping. (</a:t>
            </a:r>
            <a:r>
              <a:rPr lang="en-GB" b="1" i="1" dirty="0"/>
              <a:t>List examples.)</a:t>
            </a:r>
            <a:endParaRPr lang="en-US" dirty="0"/>
          </a:p>
          <a:p>
            <a:r>
              <a:rPr lang="en-GB" b="1" i="1" dirty="0"/>
              <a:t>How do households make money? How do households get food?</a:t>
            </a:r>
            <a:endParaRPr lang="en-US" dirty="0"/>
          </a:p>
          <a:p>
            <a:r>
              <a:rPr lang="en-GB" b="1" i="1" dirty="0"/>
              <a:t>How do people take care of their health? Where do people get emotional support?</a:t>
            </a:r>
            <a:endParaRPr lang="en-US" dirty="0"/>
          </a:p>
          <a:p>
            <a:r>
              <a:rPr lang="en-GB" b="1" dirty="0"/>
              <a:t>How many vulnerable households have we identified? What types of concerns or vulnerabilities do households in our community face? (</a:t>
            </a:r>
            <a:r>
              <a:rPr lang="en-GB" b="1" i="1" dirty="0"/>
              <a:t>List the number of FHH; list the number of CHH.)</a:t>
            </a:r>
          </a:p>
          <a:p>
            <a:endParaRPr lang="en-GB" b="1" i="1" dirty="0"/>
          </a:p>
          <a:p>
            <a:r>
              <a:rPr lang="en-GB" dirty="0"/>
              <a:t>[You can reassemble the subgroups as one group again and ask each group to share what they did.]</a:t>
            </a:r>
          </a:p>
          <a:p>
            <a:r>
              <a:rPr lang="en-GB" b="1" dirty="0"/>
              <a:t>We’ve talked about all the concerns or vulnerabilities in our community. Now what? </a:t>
            </a:r>
            <a:endParaRPr lang="en-US" dirty="0"/>
          </a:p>
          <a:p>
            <a:r>
              <a:rPr lang="en-GB" b="1" dirty="0"/>
              <a:t>Later in the session, we will have an opportunity to discuss these issues, and ways to address them, using the Programme Action Calendar tool.</a:t>
            </a:r>
            <a:endParaRPr lang="en-US" dirty="0"/>
          </a:p>
          <a:p>
            <a:endParaRPr lang="en-US" b="1" dirty="0"/>
          </a:p>
          <a:p>
            <a:endParaRPr lang="en-GB" b="1" dirty="0"/>
          </a:p>
          <a:p>
            <a:endParaRPr lang="en-GB" b="1" dirty="0"/>
          </a:p>
          <a:p>
            <a:endParaRPr lang="en-US" dirty="0"/>
          </a:p>
        </p:txBody>
      </p:sp>
    </p:spTree>
    <p:extLst>
      <p:ext uri="{BB962C8B-B14F-4D97-AF65-F5344CB8AC3E}">
        <p14:creationId xmlns:p14="http://schemas.microsoft.com/office/powerpoint/2010/main" val="41679604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GB" b="1" dirty="0"/>
              <a:t>Now we are going to use another tool to help us identify community issues. This is called the  “Community Concerns Brainstorm.” Our purpose is to gather community concerns about the MVC/HBC programme.</a:t>
            </a:r>
          </a:p>
          <a:p>
            <a:endParaRPr lang="en-US" dirty="0"/>
          </a:p>
          <a:p>
            <a:r>
              <a:rPr lang="en-GB" b="1" dirty="0"/>
              <a:t>Brainstorming is a group exercise. First, members of the group call out many ideas, concerns, and examples. </a:t>
            </a:r>
            <a:endParaRPr lang="en-US" dirty="0"/>
          </a:p>
          <a:p>
            <a:r>
              <a:rPr lang="en-GB" b="1" cap="small" dirty="0"/>
              <a:t>No ideas are wrong. All ideas are welcome. </a:t>
            </a:r>
            <a:endParaRPr lang="en-US" dirty="0"/>
          </a:p>
          <a:p>
            <a:r>
              <a:rPr lang="en-GB" b="1" dirty="0"/>
              <a:t>Once we have a list of concerns, the participants choose which concerns are most important or most urgent. </a:t>
            </a:r>
          </a:p>
          <a:p>
            <a:r>
              <a:rPr lang="en-GB" dirty="0"/>
              <a:t>[Divide them into smaller groups of 6 to10 people</a:t>
            </a:r>
            <a:r>
              <a:rPr lang="en-GB" baseline="0" dirty="0"/>
              <a:t> </a:t>
            </a:r>
            <a:r>
              <a:rPr lang="en-GB" dirty="0"/>
              <a:t>if the total group has 12 or more people.]</a:t>
            </a:r>
          </a:p>
          <a:p>
            <a:r>
              <a:rPr lang="en-GB" b="1" dirty="0"/>
              <a:t>Each group can draw a Community Concerns Brainstorm table using the one on the slide as a model.</a:t>
            </a:r>
          </a:p>
          <a:p>
            <a:endParaRPr lang="en-GB" b="1" dirty="0"/>
          </a:p>
          <a:p>
            <a:r>
              <a:rPr lang="en-GB" b="1" dirty="0"/>
              <a:t>First, let’s confirm the geographic area the MVC/HBC programme covers. Can someone describe that for us? </a:t>
            </a:r>
            <a:r>
              <a:rPr lang="en-GB" dirty="0"/>
              <a:t>[Note this on the flip chart.]</a:t>
            </a:r>
            <a:endParaRPr lang="en-US" dirty="0"/>
          </a:p>
          <a:p>
            <a:r>
              <a:rPr lang="en-GB" b="1" dirty="0"/>
              <a:t>And, let’s confirm the types of services and the names of organisations that are involved in the MVC/HBC programme. Can someone list those for us? </a:t>
            </a:r>
            <a:r>
              <a:rPr lang="en-GB" b="0" dirty="0"/>
              <a:t>[</a:t>
            </a:r>
            <a:r>
              <a:rPr lang="en-GB" dirty="0"/>
              <a:t>List them on the flip chart.]</a:t>
            </a:r>
          </a:p>
          <a:p>
            <a:endParaRPr lang="en-GB" dirty="0"/>
          </a:p>
          <a:p>
            <a:r>
              <a:rPr lang="en-GB" b="1" dirty="0"/>
              <a:t>Tell us about your programme. How are things going? </a:t>
            </a:r>
            <a:endParaRPr lang="en-US" dirty="0"/>
          </a:p>
          <a:p>
            <a:r>
              <a:rPr lang="en-GB" b="1" dirty="0"/>
              <a:t>What do you need that you do not have? What do families need?</a:t>
            </a:r>
            <a:endParaRPr lang="en-US" dirty="0"/>
          </a:p>
          <a:p>
            <a:r>
              <a:rPr lang="en-GB" b="1" dirty="0"/>
              <a:t>What services are available, but people are not accessing them?</a:t>
            </a:r>
            <a:endParaRPr lang="en-US" dirty="0"/>
          </a:p>
          <a:p>
            <a:r>
              <a:rPr lang="en-GB" b="1" dirty="0"/>
              <a:t>What works well? What does not work well?</a:t>
            </a:r>
          </a:p>
          <a:p>
            <a:endParaRPr lang="en-GB" b="1" dirty="0"/>
          </a:p>
          <a:p>
            <a:r>
              <a:rPr lang="en-GB" b="1" dirty="0"/>
              <a:t>How can we prioritize?</a:t>
            </a:r>
            <a:endParaRPr lang="en-US" dirty="0"/>
          </a:p>
          <a:p>
            <a:r>
              <a:rPr lang="en-GB" b="1" dirty="0"/>
              <a:t>Let’s consider which concerns are directly related to MVC and HBC programmes.</a:t>
            </a:r>
            <a:endParaRPr lang="en-US" dirty="0"/>
          </a:p>
          <a:p>
            <a:r>
              <a:rPr lang="en-GB" b="1" dirty="0"/>
              <a:t>Which concerns are most important?</a:t>
            </a:r>
            <a:endParaRPr lang="en-US" dirty="0"/>
          </a:p>
          <a:p>
            <a:r>
              <a:rPr lang="en-GB" b="1" dirty="0"/>
              <a:t>Which concerns are most urgent?</a:t>
            </a:r>
          </a:p>
          <a:p>
            <a:endParaRPr lang="en-GB" b="1" dirty="0"/>
          </a:p>
          <a:p>
            <a:r>
              <a:rPr lang="en-GB" b="1" dirty="0"/>
              <a:t>Each group can whittle down their list by checking off their top three concerns, and/or the whole group can discuss all of the concerns and check off the top three they consider to be most urgent.</a:t>
            </a:r>
          </a:p>
          <a:p>
            <a:endParaRPr lang="en-GB" b="1" dirty="0"/>
          </a:p>
          <a:p>
            <a:r>
              <a:rPr lang="en-GB" b="1" dirty="0"/>
              <a:t>In the next module, we will learn how to use the Action Calendar tool to plan how to respond to our top concerns.</a:t>
            </a:r>
          </a:p>
          <a:p>
            <a:endParaRPr lang="en-GB" b="1" dirty="0"/>
          </a:p>
          <a:p>
            <a:endParaRPr lang="en-GB" dirty="0"/>
          </a:p>
          <a:p>
            <a:endParaRPr lang="en-GB" b="1" dirty="0"/>
          </a:p>
          <a:p>
            <a:endParaRPr lang="en-GB" b="1" dirty="0"/>
          </a:p>
          <a:p>
            <a:endParaRPr lang="en-US" dirty="0"/>
          </a:p>
          <a:p>
            <a:endParaRPr lang="en-US" dirty="0"/>
          </a:p>
        </p:txBody>
      </p:sp>
    </p:spTree>
    <p:extLst>
      <p:ext uri="{BB962C8B-B14F-4D97-AF65-F5344CB8AC3E}">
        <p14:creationId xmlns:p14="http://schemas.microsoft.com/office/powerpoint/2010/main" val="1909324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Here is an example of an </a:t>
            </a:r>
            <a:r>
              <a:rPr lang="en-US" b="1" baseline="0" dirty="0"/>
              <a:t>Action Calendar. This</a:t>
            </a:r>
            <a:r>
              <a:rPr lang="en-US" b="1" dirty="0"/>
              <a:t> is another tool to help us respond to concerns in our community. This will help us identify the actions we would like to take and create a plan</a:t>
            </a:r>
            <a:r>
              <a:rPr lang="en-US" b="1" baseline="0" dirty="0"/>
              <a:t> to conduct effective activities over a specific timeline.</a:t>
            </a:r>
          </a:p>
          <a:p>
            <a:endParaRPr lang="en-US" baseline="0" dirty="0"/>
          </a:p>
          <a:p>
            <a:r>
              <a:rPr lang="en-GB" b="1" dirty="0"/>
              <a:t>Planning is simply using knowledge and experience you already have to lay out the steps it takes to succeed or be on time.</a:t>
            </a:r>
            <a:endParaRPr lang="en-US" dirty="0"/>
          </a:p>
          <a:p>
            <a:r>
              <a:rPr lang="en-GB" b="1" dirty="0"/>
              <a:t>Planning is an activity that we all do. We plan our meals. We plan the chores we will do in one day or in one week. </a:t>
            </a:r>
          </a:p>
          <a:p>
            <a:endParaRPr lang="en-GB" b="1" dirty="0"/>
          </a:p>
          <a:p>
            <a:r>
              <a:rPr lang="en-GB" b="1" dirty="0"/>
              <a:t>Let’s use the flip-chart paper to create our own Action Calendar(s). </a:t>
            </a:r>
            <a:r>
              <a:rPr lang="en-GB" dirty="0"/>
              <a:t>[This can be done in smaller subgroups if necessary.]</a:t>
            </a:r>
          </a:p>
          <a:p>
            <a:r>
              <a:rPr lang="en-GB" b="1" dirty="0"/>
              <a:t>Decide what activities are needed, how often they should be done, who needs to do them, and how often they need to be discussed. This is how we start to build our Action Calendar.</a:t>
            </a:r>
            <a:endParaRPr lang="en-US" dirty="0"/>
          </a:p>
          <a:p>
            <a:r>
              <a:rPr lang="en-GB" b="1" dirty="0"/>
              <a:t>What activities are expected?</a:t>
            </a:r>
            <a:endParaRPr lang="en-US" dirty="0"/>
          </a:p>
          <a:p>
            <a:r>
              <a:rPr lang="en-GB" b="1" dirty="0"/>
              <a:t>What needs to be done to make the activity happen?</a:t>
            </a:r>
            <a:endParaRPr lang="en-US" dirty="0"/>
          </a:p>
          <a:p>
            <a:r>
              <a:rPr lang="en-GB" b="1" dirty="0"/>
              <a:t>When do we do it? Who does it?</a:t>
            </a:r>
          </a:p>
          <a:p>
            <a:endParaRPr lang="en-GB" b="1" dirty="0"/>
          </a:p>
          <a:p>
            <a:r>
              <a:rPr lang="en-GB" b="1" dirty="0"/>
              <a:t>Now look at the Action Calendar. How often should Member A share the group’s progress? If the activity should be shared every month, the group should gather together to discuss that activity each month. If the activity should be shared once a year, then the group should meet to discuss that activity each year. Let’s plan when we should meet based on our Action Calendar.</a:t>
            </a:r>
          </a:p>
          <a:p>
            <a:endParaRPr lang="en-GB" b="1" dirty="0"/>
          </a:p>
          <a:p>
            <a:r>
              <a:rPr lang="en-GB" b="1" dirty="0"/>
              <a:t>Once the group has agreed upon activities for the MVC/HBC programme, the group members who are responsible for completing the activities will need calendars.</a:t>
            </a:r>
            <a:endParaRPr lang="en-US" dirty="0"/>
          </a:p>
          <a:p>
            <a:r>
              <a:rPr lang="en-GB" b="1" dirty="0"/>
              <a:t>Blank notebooks will work best, but single sheets of paper may also be used. Let’s draw a calendar for each member now.</a:t>
            </a:r>
            <a:endParaRPr lang="en-US" dirty="0"/>
          </a:p>
          <a:p>
            <a:r>
              <a:rPr lang="en-GB" b="1" dirty="0"/>
              <a:t>Now look at your calendars. When is Member X expected to complete an action? When is the action up for discussion? If the activity should be shared in the summer, then the group should meet to discuss that activity the summer.</a:t>
            </a:r>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US" baseline="0" dirty="0"/>
          </a:p>
          <a:p>
            <a:endParaRPr lang="en-US" baseline="0" dirty="0"/>
          </a:p>
          <a:p>
            <a:endParaRPr lang="en-US" dirty="0"/>
          </a:p>
        </p:txBody>
      </p:sp>
    </p:spTree>
    <p:extLst>
      <p:ext uri="{BB962C8B-B14F-4D97-AF65-F5344CB8AC3E}">
        <p14:creationId xmlns:p14="http://schemas.microsoft.com/office/powerpoint/2010/main" val="26678412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GB" b="1" dirty="0"/>
              <a:t>Now we are going to learn about another community group tool, called a Community Monitoring Table, shown on the slide.</a:t>
            </a:r>
          </a:p>
          <a:p>
            <a:r>
              <a:rPr lang="en-GB" b="1" dirty="0"/>
              <a:t>The Community Monitoring Table will help you monitor the supplies and services provided by the MVC/HBC in our community.</a:t>
            </a:r>
            <a:endParaRPr lang="en-US" dirty="0"/>
          </a:p>
          <a:p>
            <a:r>
              <a:rPr lang="en-GB" b="1" dirty="0"/>
              <a:t>We will learn how this works by creating and completing a Community Monitoring Table during this exercise.</a:t>
            </a:r>
          </a:p>
          <a:p>
            <a:endParaRPr lang="en-GB" b="1" dirty="0"/>
          </a:p>
          <a:p>
            <a:r>
              <a:rPr lang="en-GB" b="1" dirty="0"/>
              <a:t>Monitoring is simply gathering information to look for changes over time.</a:t>
            </a:r>
            <a:endParaRPr lang="en-US" dirty="0"/>
          </a:p>
          <a:p>
            <a:r>
              <a:rPr lang="en-GB" b="1" dirty="0"/>
              <a:t>Monitoring is an activity that we all do to keep track of something; we just don’t call it “monitoring.” We monitor our kids. We monitor our food. We monitor our crops. We monitor the amount of money we have to spend. </a:t>
            </a:r>
          </a:p>
          <a:p>
            <a:endParaRPr lang="en-GB" b="1" dirty="0"/>
          </a:p>
          <a:p>
            <a:r>
              <a:rPr lang="en-GB" b="1" dirty="0"/>
              <a:t>Monitoring is about tracking changes. When we monitor, we watch what is happening to see if things have changed. Therefore, in order to be sure of change, we should carry out our monitoring activities more than once, and always keep records of how things were in the past. Because of this, monitoring activities must also include taking notes. </a:t>
            </a:r>
            <a:endParaRPr lang="en-US" dirty="0"/>
          </a:p>
          <a:p>
            <a:r>
              <a:rPr lang="en-GB" b="1" dirty="0"/>
              <a:t> </a:t>
            </a:r>
            <a:endParaRPr lang="en-US" dirty="0"/>
          </a:p>
          <a:p>
            <a:r>
              <a:rPr lang="en-GB" b="1" dirty="0"/>
              <a:t>A monitoring activity can be an observation, a count, or a measure recorded over time. For example, a mother observes that her child has a cough for three days, or a teacher counts the number of children who attend class each day, or the nurse measures the weight of your child at each visit.</a:t>
            </a:r>
            <a:endParaRPr lang="en-US" dirty="0"/>
          </a:p>
          <a:p>
            <a:r>
              <a:rPr lang="en-GB" b="1" dirty="0"/>
              <a:t>A good monitoring activity records something very specific and something you can measure easily, such as the number of days a child has a cough, the number of children in attendance at school, and the weight of a child over the first year of life.</a:t>
            </a:r>
          </a:p>
          <a:p>
            <a:endParaRPr lang="en-GB" b="1" dirty="0"/>
          </a:p>
          <a:p>
            <a:r>
              <a:rPr lang="en-GB" b="1" dirty="0"/>
              <a:t>Let’s use the example of you taking your child to the clinic. </a:t>
            </a:r>
            <a:endParaRPr lang="en-US" dirty="0"/>
          </a:p>
          <a:p>
            <a:r>
              <a:rPr lang="en-GB" b="1" dirty="0"/>
              <a:t>The nurse may measure and record the child’s weight. If the nurse didn’t do this at each visit, it would be difficult to know if your child was growing. </a:t>
            </a:r>
          </a:p>
          <a:p>
            <a:endParaRPr lang="en-US" dirty="0"/>
          </a:p>
          <a:p>
            <a:r>
              <a:rPr lang="en-GB" b="1" dirty="0"/>
              <a:t>The same goes for our work. Once the observations or counts have been recorded, the information should be discussed among the group. Then everyone will know the information, and everyone has a chance to share what they think the information means to the community programme.</a:t>
            </a:r>
          </a:p>
          <a:p>
            <a:endParaRPr lang="en-GB" b="1" dirty="0"/>
          </a:p>
          <a:p>
            <a:r>
              <a:rPr lang="en-GB" b="1" dirty="0"/>
              <a:t>To monitor your programme well, you collect information at the beginning, middle, and end, so that you can track whether you are making progress in your community. </a:t>
            </a:r>
            <a:endParaRPr lang="en-US" dirty="0"/>
          </a:p>
          <a:p>
            <a:r>
              <a:rPr lang="en-GB" b="1" dirty="0"/>
              <a:t>Let’s decide what monitoring activities are needed, how often they should be done, who needs to do them, and how often they need to be discussed. </a:t>
            </a:r>
            <a:r>
              <a:rPr lang="en-GB" dirty="0"/>
              <a:t>(You can draw from the Community Concerns Brainstorm or create new activities during this discussion.)</a:t>
            </a:r>
            <a:endParaRPr lang="en-US" dirty="0"/>
          </a:p>
          <a:p>
            <a:endParaRPr lang="en-US" dirty="0"/>
          </a:p>
          <a:p>
            <a:r>
              <a:rPr lang="en-GB" b="1" dirty="0"/>
              <a:t>If we choose monitoring activities that count people, we will try to separate people by gender and then by age, location, type of household, or other important information. This is important, because people are not the same, and depending on their gender, age, and other characteristics, their situations may change. </a:t>
            </a:r>
          </a:p>
          <a:p>
            <a:endParaRPr lang="en-GB" b="1" dirty="0"/>
          </a:p>
          <a:p>
            <a:r>
              <a:rPr lang="en-GB" dirty="0"/>
              <a:t>[Break into smaller subgroups if necessary and ask each to discuss what activities they wish to monitor and use the model on the screen to create their Community Monitoring Table.]</a:t>
            </a:r>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US" dirty="0"/>
          </a:p>
          <a:p>
            <a:endParaRPr lang="en-US" dirty="0"/>
          </a:p>
        </p:txBody>
      </p:sp>
    </p:spTree>
    <p:extLst>
      <p:ext uri="{BB962C8B-B14F-4D97-AF65-F5344CB8AC3E}">
        <p14:creationId xmlns:p14="http://schemas.microsoft.com/office/powerpoint/2010/main" val="30712611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GB" b="1" dirty="0"/>
              <a:t>Now we are going to complete an exercise using another tool called the Community Scorecard.</a:t>
            </a:r>
            <a:endParaRPr lang="en-US" dirty="0"/>
          </a:p>
          <a:p>
            <a:r>
              <a:rPr lang="en-GB" b="1" dirty="0"/>
              <a:t>The purpose of this exercise is to help us understand how well MVC/HBC services change lives in our community.</a:t>
            </a:r>
            <a:endParaRPr lang="en-US" dirty="0"/>
          </a:p>
          <a:p>
            <a:r>
              <a:rPr lang="en-GB" b="1" dirty="0"/>
              <a:t>Has anyone used the scorecard before? Tell us about that.</a:t>
            </a:r>
          </a:p>
          <a:p>
            <a:endParaRPr lang="en-GB" b="1" dirty="0"/>
          </a:p>
          <a:p>
            <a:r>
              <a:rPr lang="en-GB" b="1" dirty="0"/>
              <a:t>The Community Scorecard is meant to provide “quality scores” so that we can improve service delivery and communication in the community. IT IS NOT ABOUT PLACING BLAME. IT IS NOT ABOUT POINTING FINGERS. Do not look at people or individuals but rather at programmes and policies.</a:t>
            </a:r>
          </a:p>
          <a:p>
            <a:endParaRPr lang="en-US" dirty="0"/>
          </a:p>
          <a:p>
            <a:r>
              <a:rPr lang="en-GB" b="1" dirty="0"/>
              <a:t>Tell  us about some general issues with certain aspects of your programme and the types of services offered. </a:t>
            </a:r>
            <a:endParaRPr lang="en-US" dirty="0"/>
          </a:p>
          <a:p>
            <a:r>
              <a:rPr lang="en-GB" b="1" dirty="0"/>
              <a:t>What is the role of the community in service delivery? </a:t>
            </a:r>
            <a:endParaRPr lang="en-US" dirty="0"/>
          </a:p>
          <a:p>
            <a:r>
              <a:rPr lang="en-GB" b="1" dirty="0"/>
              <a:t>What types of things can we discuss today using the Community Scorecard?</a:t>
            </a:r>
          </a:p>
          <a:p>
            <a:endParaRPr lang="en-GB" b="1" dirty="0"/>
          </a:p>
          <a:p>
            <a:r>
              <a:rPr lang="en-GB" b="1" dirty="0"/>
              <a:t>A quality score can be an observation, a feeling, or an opinion recorded over time. </a:t>
            </a:r>
            <a:endParaRPr lang="en-US" dirty="0"/>
          </a:p>
          <a:p>
            <a:r>
              <a:rPr lang="en-GB" b="1" dirty="0"/>
              <a:t>For the Community Scorecard to work well, observations, feelings, or opinions should be very specific and likely to change over time. </a:t>
            </a:r>
            <a:endParaRPr lang="en-US" dirty="0"/>
          </a:p>
          <a:p>
            <a:r>
              <a:rPr lang="en-GB" b="1" dirty="0"/>
              <a:t>An example of an observation score is a test grade. The teacher observes the number of mistakes a child makes on a test and provides a score. </a:t>
            </a:r>
            <a:endParaRPr lang="en-US" dirty="0"/>
          </a:p>
          <a:p>
            <a:r>
              <a:rPr lang="en-GB" b="1" dirty="0"/>
              <a:t>“I like mangos” is a feeling or an opinion, but it is not a good opinion score, because it is unlikely my opinion about mangos will change. “I had enough mangos to eat this week” is a good opinion score, because it allows my feeling or opinion to change over time.</a:t>
            </a:r>
          </a:p>
          <a:p>
            <a:endParaRPr lang="en-US" dirty="0"/>
          </a:p>
          <a:p>
            <a:r>
              <a:rPr lang="en-GB" b="1" dirty="0"/>
              <a:t>Another good quality score could be, “MVC households get the assistance they need from the MVC programme.” Or “income-generating groups provide me with the things I need to start my own business.”</a:t>
            </a:r>
          </a:p>
          <a:p>
            <a:endParaRPr lang="en-GB" b="1" dirty="0"/>
          </a:p>
          <a:p>
            <a:endParaRPr lang="en-GB" b="1" dirty="0"/>
          </a:p>
          <a:p>
            <a:endParaRPr lang="en-US" dirty="0"/>
          </a:p>
        </p:txBody>
      </p:sp>
    </p:spTree>
    <p:extLst>
      <p:ext uri="{BB962C8B-B14F-4D97-AF65-F5344CB8AC3E}">
        <p14:creationId xmlns:p14="http://schemas.microsoft.com/office/powerpoint/2010/main" val="26576111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b="1" dirty="0"/>
              <a:t>Here is what a Community</a:t>
            </a:r>
            <a:r>
              <a:rPr lang="en-US" b="1" baseline="0" dirty="0"/>
              <a:t> Scorecard looks like. </a:t>
            </a:r>
          </a:p>
          <a:p>
            <a:r>
              <a:rPr lang="en-US" b="1" baseline="0" dirty="0"/>
              <a:t>The first column lists observations or opinions.</a:t>
            </a:r>
          </a:p>
          <a:p>
            <a:r>
              <a:rPr lang="en-US" b="1" baseline="0" dirty="0"/>
              <a:t>The next columns allow you to “rate” the statement using an emoticon.</a:t>
            </a:r>
          </a:p>
          <a:p>
            <a:r>
              <a:rPr lang="en-US" b="1" baseline="0" dirty="0"/>
              <a:t>The next to last column is where you can provide a reason for your rating.</a:t>
            </a:r>
          </a:p>
          <a:p>
            <a:r>
              <a:rPr lang="en-US" b="1" baseline="0" dirty="0"/>
              <a:t>And the last column is where you describe an action that might improve the score over time.</a:t>
            </a:r>
          </a:p>
          <a:p>
            <a:endParaRPr lang="en-US" b="1" baseline="0" dirty="0"/>
          </a:p>
          <a:p>
            <a:r>
              <a:rPr lang="en-US" b="1" baseline="0" dirty="0"/>
              <a:t>Let’s fill in a Community Scorecard of our chosen community. </a:t>
            </a:r>
            <a:r>
              <a:rPr lang="en-US" b="0" baseline="0" dirty="0"/>
              <a:t>[Use 2 pieces of flip-chart paper taped together so it is wide enough for all of the columns.]</a:t>
            </a:r>
          </a:p>
          <a:p>
            <a:r>
              <a:rPr lang="en-GB" b="1" dirty="0"/>
              <a:t>Let’s make sure we agree on the types of services and the names of organisations that are involved in the MVC/HBC programme. </a:t>
            </a:r>
            <a:endParaRPr lang="en-US" dirty="0"/>
          </a:p>
          <a:p>
            <a:r>
              <a:rPr lang="en-GB" b="1" dirty="0"/>
              <a:t>Now let’s make a final list of community concerns or community services that we want to learn more about.</a:t>
            </a:r>
            <a:endParaRPr lang="en-US" dirty="0"/>
          </a:p>
          <a:p>
            <a:r>
              <a:rPr lang="en-GB" b="1" dirty="0"/>
              <a:t>We will start with the list we have here, and add any new concerns to your Community Scorecard.</a:t>
            </a:r>
          </a:p>
          <a:p>
            <a:endParaRPr lang="en-GB" b="1" dirty="0"/>
          </a:p>
          <a:p>
            <a:r>
              <a:rPr lang="en-GB" b="0" dirty="0"/>
              <a:t>[Continued on the next slide]</a:t>
            </a:r>
            <a:endParaRPr lang="en-US" b="0" dirty="0"/>
          </a:p>
          <a:p>
            <a:r>
              <a:rPr lang="en-GB" b="1" dirty="0"/>
              <a:t> </a:t>
            </a:r>
            <a:endParaRPr lang="en-US" dirty="0"/>
          </a:p>
          <a:p>
            <a:r>
              <a:rPr lang="en-GB" b="1" dirty="0"/>
              <a:t> </a:t>
            </a:r>
            <a:endParaRPr lang="en-US" dirty="0"/>
          </a:p>
          <a:p>
            <a:r>
              <a:rPr lang="en-GB" dirty="0"/>
              <a:t> </a:t>
            </a:r>
            <a:endParaRPr lang="en-US" dirty="0"/>
          </a:p>
        </p:txBody>
      </p:sp>
    </p:spTree>
    <p:extLst>
      <p:ext uri="{BB962C8B-B14F-4D97-AF65-F5344CB8AC3E}">
        <p14:creationId xmlns:p14="http://schemas.microsoft.com/office/powerpoint/2010/main" val="8916555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GB" b="1" dirty="0"/>
              <a:t>Let’s talk about how some services may make us feel. </a:t>
            </a:r>
            <a:endParaRPr lang="en-US" dirty="0"/>
          </a:p>
          <a:p>
            <a:r>
              <a:rPr lang="en-GB" b="1" dirty="0"/>
              <a:t>Sometimes we can tell a lot about how people feel by their faces. A big smile may mean that they are “very good.” A little smile may mean they are “good,” and no smile means they are “just okay.” Use the emoticons to give the following scores: very good, good, just okay, bad, or very bad.</a:t>
            </a:r>
          </a:p>
          <a:p>
            <a:endParaRPr lang="en-GB" b="1" dirty="0"/>
          </a:p>
          <a:p>
            <a:r>
              <a:rPr lang="en-GB" b="1" dirty="0"/>
              <a:t>If you answer that the service is good today and very good next month, then we can say the service is improving.</a:t>
            </a:r>
            <a:endParaRPr lang="en-US" dirty="0"/>
          </a:p>
          <a:p>
            <a:r>
              <a:rPr lang="en-GB" b="1" dirty="0"/>
              <a:t>If you answer the service is good today and bad next month and very bad the month after that, then we can say the service is declining.</a:t>
            </a:r>
          </a:p>
          <a:p>
            <a:endParaRPr lang="en-GB" b="1" dirty="0"/>
          </a:p>
          <a:p>
            <a:r>
              <a:rPr lang="en-GB" dirty="0"/>
              <a:t>[Break into subgroups of all providers and all clients.]</a:t>
            </a:r>
          </a:p>
          <a:p>
            <a:r>
              <a:rPr lang="en-GB" b="1" dirty="0"/>
              <a:t>The facilitators will lead each group to choose a score for each observation or opinion listed on the card. The scorecard may look a little different for providers and clients.</a:t>
            </a:r>
            <a:endParaRPr lang="en-US" dirty="0"/>
          </a:p>
          <a:p>
            <a:r>
              <a:rPr lang="en-GB" b="1" dirty="0"/>
              <a:t>We will help the groups decide if there is an observation or opinion they feel they cannot score, and it will be left off the scorecard for that group. </a:t>
            </a:r>
            <a:endParaRPr lang="en-US" dirty="0"/>
          </a:p>
          <a:p>
            <a:r>
              <a:rPr lang="en-GB" b="1" dirty="0"/>
              <a:t>We will need to record the quality scores for each issue. We will vote if it is necessary.</a:t>
            </a:r>
            <a:endParaRPr lang="en-US" dirty="0"/>
          </a:p>
          <a:p>
            <a:r>
              <a:rPr lang="en-GB" b="1" dirty="0"/>
              <a:t>It is also important to note the reasons for your score. Record your thoughts, feelings, and opinions. Explain why the service is or is not changing lives in the community. </a:t>
            </a:r>
          </a:p>
          <a:p>
            <a:endParaRPr lang="en-GB" b="1" dirty="0"/>
          </a:p>
          <a:p>
            <a:r>
              <a:rPr lang="en-GB" b="1" dirty="0"/>
              <a:t>How do you feel about the scores? What can we do to improve low scores? What can we do to maintain high scores?</a:t>
            </a:r>
            <a:endParaRPr lang="en-US" dirty="0"/>
          </a:p>
          <a:p>
            <a:r>
              <a:rPr lang="en-GB" b="1" dirty="0"/>
              <a:t>Let’s decide what activities are needed, how often they should be done, who needs to do them, and how often they need to be discussed. These can be added to the Activity Calendar and the Community Monitoring Table you completed in the earlier modules.</a:t>
            </a:r>
          </a:p>
          <a:p>
            <a:endParaRPr lang="en-GB" b="1" dirty="0"/>
          </a:p>
          <a:p>
            <a:endParaRPr lang="en-GB" b="1" dirty="0"/>
          </a:p>
          <a:p>
            <a:endParaRPr lang="en-GB" b="1" dirty="0"/>
          </a:p>
          <a:p>
            <a:endParaRPr lang="en-GB" b="1" dirty="0"/>
          </a:p>
          <a:p>
            <a:endParaRPr lang="en-US" dirty="0"/>
          </a:p>
          <a:p>
            <a:endParaRPr lang="en-US" dirty="0"/>
          </a:p>
          <a:p>
            <a:r>
              <a:rPr lang="en-GB" dirty="0"/>
              <a:t> </a:t>
            </a:r>
            <a:endParaRPr lang="en-US" dirty="0"/>
          </a:p>
        </p:txBody>
      </p:sp>
    </p:spTree>
    <p:extLst>
      <p:ext uri="{BB962C8B-B14F-4D97-AF65-F5344CB8AC3E}">
        <p14:creationId xmlns:p14="http://schemas.microsoft.com/office/powerpoint/2010/main" val="37515142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GB" b="1" dirty="0"/>
              <a:t>Now we are going to use another useful tool called the Single Case Review.</a:t>
            </a:r>
            <a:endParaRPr lang="en-US" dirty="0"/>
          </a:p>
          <a:p>
            <a:r>
              <a:rPr lang="en-GB" b="1" dirty="0"/>
              <a:t>The purpose of the Single Case Review is to help us understand how well MVC/HBC services change lives in our community.</a:t>
            </a:r>
            <a:endParaRPr lang="en-US" dirty="0"/>
          </a:p>
          <a:p>
            <a:r>
              <a:rPr lang="en-GB" b="1" dirty="0"/>
              <a:t>The Single Case Review is a learning opportunity. We will look at one particular case in great detail. </a:t>
            </a:r>
            <a:endParaRPr lang="en-US" dirty="0"/>
          </a:p>
          <a:p>
            <a:r>
              <a:rPr lang="en-GB" b="1" dirty="0"/>
              <a:t>The case does not have to be difficult. One person tells the rest of the group about a situation where she or he helped a child, an individual, or a household to receive needed services. </a:t>
            </a:r>
            <a:endParaRPr lang="en-US" dirty="0"/>
          </a:p>
          <a:p>
            <a:r>
              <a:rPr lang="en-GB" b="1" dirty="0"/>
              <a:t>The rest of the group then participates, by asking questions, sharing experiences, and learning from one another. </a:t>
            </a:r>
            <a:endParaRPr lang="en-US" dirty="0"/>
          </a:p>
          <a:p>
            <a:r>
              <a:rPr lang="en-GB" b="1" dirty="0"/>
              <a:t>The result is a powerful story, a living example of how our services can improve lives in our community.</a:t>
            </a:r>
          </a:p>
          <a:p>
            <a:endParaRPr lang="en-GB" b="1" dirty="0"/>
          </a:p>
          <a:p>
            <a:r>
              <a:rPr lang="en-GB" dirty="0"/>
              <a:t>[Ask for a volunteer to share a case. The questions on the slide can help provoke discussion to develop the case review. If you or the participants don’t have a case story in mind, you can use an example from the appendixes.]</a:t>
            </a:r>
          </a:p>
          <a:p>
            <a:endParaRPr lang="en-GB" dirty="0"/>
          </a:p>
          <a:p>
            <a:r>
              <a:rPr lang="en-GB" dirty="0"/>
              <a:t>[You can use the following questions to continue a discussion of the value of this exercise.]</a:t>
            </a:r>
          </a:p>
          <a:p>
            <a:endParaRPr lang="en-GB" b="1" dirty="0"/>
          </a:p>
          <a:p>
            <a:r>
              <a:rPr lang="en-GB" b="1" dirty="0"/>
              <a:t>Has anyone worked on a case that was similar to this one? How was it similar? How was it different? </a:t>
            </a:r>
            <a:endParaRPr lang="en-US" dirty="0"/>
          </a:p>
          <a:p>
            <a:r>
              <a:rPr lang="en-GB" b="1" dirty="0"/>
              <a:t>Were there any other concerns? How did you deal with them? </a:t>
            </a:r>
            <a:endParaRPr lang="en-US" dirty="0"/>
          </a:p>
          <a:p>
            <a:r>
              <a:rPr lang="en-GB" b="1" dirty="0"/>
              <a:t>Did you need or get any additional support to help manage the case? Tell us about that. Was it helpful? </a:t>
            </a:r>
            <a:endParaRPr lang="en-US" dirty="0"/>
          </a:p>
          <a:p>
            <a:r>
              <a:rPr lang="en-GB" b="1" dirty="0"/>
              <a:t>Is there anything you would do differently if you were to encounter a similar case again? What would that be? Why?</a:t>
            </a:r>
          </a:p>
          <a:p>
            <a:endParaRPr lang="en-GB" b="1" dirty="0"/>
          </a:p>
          <a:p>
            <a:r>
              <a:rPr lang="en-GB" b="1" dirty="0"/>
              <a:t>We know that vulnerable people may need help getting healthcare, education, and food. But they may also need other types of support. </a:t>
            </a:r>
            <a:endParaRPr lang="en-US" dirty="0"/>
          </a:p>
          <a:p>
            <a:r>
              <a:rPr lang="en-GB" b="1" dirty="0"/>
              <a:t>How do you think vulnerable people in your community feel? Are they embarrassed? Do they feel ignored, unimportant, or unheard? </a:t>
            </a:r>
            <a:endParaRPr lang="en-US" dirty="0"/>
          </a:p>
          <a:p>
            <a:r>
              <a:rPr lang="en-GB" b="1" dirty="0"/>
              <a:t>How do they feel about receiving goods and services? Are they more confident? Are they ashamed? </a:t>
            </a:r>
            <a:endParaRPr lang="en-US" dirty="0"/>
          </a:p>
          <a:p>
            <a:r>
              <a:rPr lang="en-GB" b="1" dirty="0"/>
              <a:t>Tell me about some of the attitudes in your community. </a:t>
            </a:r>
          </a:p>
          <a:p>
            <a:endParaRPr lang="en-GB" b="1" dirty="0"/>
          </a:p>
          <a:p>
            <a:r>
              <a:rPr lang="en-GB" b="1" dirty="0"/>
              <a:t>We have identified some important points to remember when working in the community. [List a few key points on the flip chart.]</a:t>
            </a:r>
            <a:endParaRPr lang="en-US" dirty="0"/>
          </a:p>
          <a:p>
            <a:r>
              <a:rPr lang="en-GB" b="1" dirty="0"/>
              <a:t>Every individual is vulnerable in different ways. [List some types of support that vulnerable people need and some ways to help them.]</a:t>
            </a:r>
          </a:p>
          <a:p>
            <a:endParaRPr lang="en-GB" b="1" dirty="0"/>
          </a:p>
          <a:p>
            <a:r>
              <a:rPr lang="en-GB" b="1" dirty="0"/>
              <a:t>This is a powerful way to talk about the impact of our services. It’s also another good way to talk about the concerns and vulnerabilities in our community programme. </a:t>
            </a:r>
            <a:endParaRPr lang="en-US" dirty="0"/>
          </a:p>
          <a:p>
            <a:r>
              <a:rPr lang="en-GB" b="1" dirty="0"/>
              <a:t>You can add this method to the other methods we practiced earlier: the Vulnerability Map and the Community Brainstorm.</a:t>
            </a:r>
            <a:endParaRPr lang="en-US" dirty="0"/>
          </a:p>
          <a:p>
            <a:r>
              <a:rPr lang="en-GB" b="1" dirty="0"/>
              <a:t>You also may wish to add these concerns to your Action Calendar, your Community Monitoring Table, and/or your Community Scorecard, to track ways to address concerns, monitor your responses, and rate the services related to your responses.</a:t>
            </a:r>
            <a:endParaRPr lang="en-US" dirty="0"/>
          </a:p>
          <a:p>
            <a:r>
              <a:rPr lang="en-GB" b="1" dirty="0"/>
              <a:t> </a:t>
            </a:r>
            <a:endParaRPr lang="en-US" dirty="0"/>
          </a:p>
          <a:p>
            <a:r>
              <a:rPr lang="en-GB" b="1" dirty="0"/>
              <a:t> </a:t>
            </a:r>
            <a:endParaRPr lang="en-US" dirty="0"/>
          </a:p>
          <a:p>
            <a:endParaRPr lang="en-GB" b="1" dirty="0"/>
          </a:p>
          <a:p>
            <a:endParaRPr lang="en-GB" b="1" dirty="0"/>
          </a:p>
          <a:p>
            <a:endParaRPr lang="en-GB" b="1" dirty="0"/>
          </a:p>
          <a:p>
            <a:endParaRPr lang="en-GB" b="1" dirty="0"/>
          </a:p>
          <a:p>
            <a:endParaRPr lang="en-GB" b="1" dirty="0"/>
          </a:p>
          <a:p>
            <a:endParaRPr lang="en-GB" b="1" dirty="0"/>
          </a:p>
          <a:p>
            <a:endParaRPr lang="en-GB" b="1" dirty="0"/>
          </a:p>
          <a:p>
            <a:endParaRPr lang="en-US" dirty="0"/>
          </a:p>
        </p:txBody>
      </p:sp>
    </p:spTree>
    <p:extLst>
      <p:ext uri="{BB962C8B-B14F-4D97-AF65-F5344CB8AC3E}">
        <p14:creationId xmlns:p14="http://schemas.microsoft.com/office/powerpoint/2010/main" val="9373582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dirty="0"/>
              <a:t>[List the names of the trainers on the slide.]</a:t>
            </a:r>
          </a:p>
          <a:p>
            <a:endParaRPr lang="en-US" dirty="0"/>
          </a:p>
          <a:p>
            <a:r>
              <a:rPr lang="en-US" dirty="0"/>
              <a:t>Introduce yourself and any other trainers.</a:t>
            </a:r>
          </a:p>
          <a:p>
            <a:endParaRPr lang="en-US" dirty="0"/>
          </a:p>
          <a:p>
            <a:r>
              <a:rPr lang="en-US" dirty="0"/>
              <a:t>Briefly describe the training’s logistics: days, timeframe, facilities.</a:t>
            </a:r>
          </a:p>
        </p:txBody>
      </p:sp>
    </p:spTree>
    <p:extLst>
      <p:ext uri="{BB962C8B-B14F-4D97-AF65-F5344CB8AC3E}">
        <p14:creationId xmlns:p14="http://schemas.microsoft.com/office/powerpoint/2010/main" val="8651860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Evaluation is about measuring change. Evaluation is also about learning. </a:t>
            </a:r>
          </a:p>
          <a:p>
            <a:r>
              <a:rPr lang="en-US" sz="1100" b="1" dirty="0"/>
              <a:t>After we have completed some or all of our activities, we can learn from the process by reflecting on what worked well and what did not work well and deciding how we can do the same thing(s) better.</a:t>
            </a:r>
            <a:r>
              <a:rPr lang="en-US" b="1" dirty="0">
                <a:effectLst/>
              </a:rPr>
              <a:t> </a:t>
            </a:r>
          </a:p>
          <a:p>
            <a:endParaRPr lang="en-US" b="1" dirty="0">
              <a:effectLst/>
            </a:endParaRPr>
          </a:p>
          <a:p>
            <a:r>
              <a:rPr lang="en-US" sz="1100" b="1" dirty="0"/>
              <a:t>Let’s look again at Step 4 of the PM&amp;E Programme Path, which tells us to take action, then monitor and reflect. </a:t>
            </a:r>
          </a:p>
          <a:p>
            <a:r>
              <a:rPr lang="en-US" sz="1100" b="1" dirty="0"/>
              <a:t>Every meeting where we come together to reflect on our plans and activities is an opportunity to reflect on our work. </a:t>
            </a:r>
          </a:p>
          <a:p>
            <a:r>
              <a:rPr lang="en-US" sz="1100" b="1" dirty="0"/>
              <a:t>Participatory evaluation involves discussion, reflection, and decision making.</a:t>
            </a:r>
          </a:p>
          <a:p>
            <a:r>
              <a:rPr lang="en-US" sz="1100" b="1" dirty="0"/>
              <a:t>How can we use the information from these meetings?</a:t>
            </a:r>
          </a:p>
          <a:p>
            <a:r>
              <a:rPr lang="en-US" sz="1100" b="1" dirty="0"/>
              <a:t>Would we need to make any preparations to be able to use this information? Why or why not?</a:t>
            </a:r>
            <a:r>
              <a:rPr lang="en-US" b="1" dirty="0">
                <a:effectLst/>
              </a:rPr>
              <a:t> </a:t>
            </a:r>
            <a:endParaRPr lang="en-US" b="1" dirty="0"/>
          </a:p>
        </p:txBody>
      </p:sp>
    </p:spTree>
    <p:extLst>
      <p:ext uri="{BB962C8B-B14F-4D97-AF65-F5344CB8AC3E}">
        <p14:creationId xmlns:p14="http://schemas.microsoft.com/office/powerpoint/2010/main" val="16611460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When we evaluate, we are looking closely at the information we have gathered in order to assess change. </a:t>
            </a:r>
          </a:p>
          <a:p>
            <a:r>
              <a:rPr lang="en-US" sz="1100" b="1" dirty="0"/>
              <a:t>In this way, programme evaluations can help you to identify and understand the outcomes of your programme—that is, the endings to your story.</a:t>
            </a:r>
          </a:p>
          <a:p>
            <a:endParaRPr lang="en-US" sz="1100" b="1" dirty="0"/>
          </a:p>
          <a:p>
            <a:r>
              <a:rPr lang="en-US" sz="1100" b="1" dirty="0"/>
              <a:t>The five parts of an evaluation are: </a:t>
            </a:r>
          </a:p>
          <a:p>
            <a:pPr marL="209041" indent="-209041">
              <a:buFont typeface="+mj-lt"/>
              <a:buAutoNum type="arabicPeriod"/>
            </a:pPr>
            <a:r>
              <a:rPr lang="en-US" sz="1100" b="1" dirty="0"/>
              <a:t>A strong goal statement </a:t>
            </a:r>
            <a:r>
              <a:rPr lang="en-US" sz="1100" b="1" i="1" dirty="0"/>
              <a:t>(happy endings; fruit)</a:t>
            </a:r>
            <a:endParaRPr lang="en-US" sz="1100" b="1" dirty="0"/>
          </a:p>
          <a:p>
            <a:pPr marL="209041" indent="-209041">
              <a:buFont typeface="+mj-lt"/>
              <a:buAutoNum type="arabicPeriod"/>
            </a:pPr>
            <a:r>
              <a:rPr lang="en-US" sz="1100" b="1" dirty="0"/>
              <a:t>A programme or set of activities</a:t>
            </a:r>
          </a:p>
          <a:p>
            <a:pPr marL="209041" indent="-209041">
              <a:buFont typeface="+mj-lt"/>
              <a:buAutoNum type="arabicPeriod"/>
            </a:pPr>
            <a:r>
              <a:rPr lang="en-US" sz="1100" b="1" dirty="0"/>
              <a:t>A timeline </a:t>
            </a:r>
            <a:r>
              <a:rPr lang="en-US" sz="1100" b="1" i="1" dirty="0"/>
              <a:t>(which month does the programme start; which month does it end?)</a:t>
            </a:r>
            <a:endParaRPr lang="en-US" sz="1100" b="1" dirty="0"/>
          </a:p>
          <a:p>
            <a:pPr marL="209041" indent="-209041">
              <a:buFont typeface="+mj-lt"/>
              <a:buAutoNum type="arabicPeriod"/>
            </a:pPr>
            <a:r>
              <a:rPr lang="en-US" sz="1100" b="1" dirty="0"/>
              <a:t>People to record monitoring activities and quality scores</a:t>
            </a:r>
          </a:p>
          <a:p>
            <a:pPr marL="209041" indent="-209041">
              <a:buFont typeface="+mj-lt"/>
              <a:buAutoNum type="arabicPeriod"/>
            </a:pPr>
            <a:r>
              <a:rPr lang="en-US" sz="1100" b="1" dirty="0"/>
              <a:t>People to make comparisons, reflect, and act</a:t>
            </a:r>
          </a:p>
          <a:p>
            <a:pPr lvl="0"/>
            <a:endParaRPr lang="en-US" sz="1100" b="1" dirty="0"/>
          </a:p>
          <a:p>
            <a:r>
              <a:rPr lang="en-US" sz="1100" b="1" dirty="0"/>
              <a:t>Use the programme goal that was set at the beginning. </a:t>
            </a:r>
          </a:p>
          <a:p>
            <a:r>
              <a:rPr lang="en-US" sz="1100" b="1" dirty="0"/>
              <a:t>The programme goal statement includes the period that was planned to reach that goal. </a:t>
            </a:r>
          </a:p>
          <a:p>
            <a:r>
              <a:rPr lang="en-US" sz="1100" b="1" dirty="0"/>
              <a:t>Record the month the programme started and record the month it will end.</a:t>
            </a:r>
            <a:r>
              <a:rPr lang="en-US" b="1" dirty="0">
                <a:effectLst/>
              </a:rPr>
              <a:t> </a:t>
            </a:r>
            <a:endParaRPr lang="en-US" sz="1100" b="1" dirty="0"/>
          </a:p>
          <a:p>
            <a:endParaRPr lang="en-US" dirty="0"/>
          </a:p>
        </p:txBody>
      </p:sp>
    </p:spTree>
    <p:extLst>
      <p:ext uri="{BB962C8B-B14F-4D97-AF65-F5344CB8AC3E}">
        <p14:creationId xmlns:p14="http://schemas.microsoft.com/office/powerpoint/2010/main" val="354056643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Remember the strong goal statement:</a:t>
            </a:r>
            <a:r>
              <a:rPr lang="en-US" sz="1100" b="1" u="sng" dirty="0"/>
              <a:t> Increase the number</a:t>
            </a:r>
            <a:r>
              <a:rPr lang="en-US" sz="1100" b="1" dirty="0"/>
              <a:t> of children who complete secondary school in the community </a:t>
            </a:r>
            <a:r>
              <a:rPr lang="en-US" sz="1100" b="1" u="sng" dirty="0"/>
              <a:t>in five years.</a:t>
            </a:r>
            <a:endParaRPr lang="en-US" sz="1100" b="1" dirty="0"/>
          </a:p>
          <a:p>
            <a:r>
              <a:rPr lang="en-US" sz="1100" b="1" dirty="0"/>
              <a:t>Remember the simple M&amp;E model? </a:t>
            </a:r>
          </a:p>
          <a:p>
            <a:r>
              <a:rPr lang="en-US" sz="1100" b="1" dirty="0"/>
              <a:t>What is the specific period in which we expect to reach our goal? </a:t>
            </a:r>
          </a:p>
          <a:p>
            <a:r>
              <a:rPr lang="en-US" sz="1100" b="1" dirty="0"/>
              <a:t>What details are we looking for? </a:t>
            </a:r>
          </a:p>
          <a:p>
            <a:r>
              <a:rPr lang="en-US" sz="1100" b="1" dirty="0"/>
              <a:t>What indicators can tell our story?</a:t>
            </a:r>
            <a:r>
              <a:rPr lang="en-US" b="1" dirty="0">
                <a:effectLst/>
              </a:rPr>
              <a:t> </a:t>
            </a:r>
            <a:endParaRPr lang="en-US" b="1" dirty="0"/>
          </a:p>
        </p:txBody>
      </p:sp>
    </p:spTree>
    <p:extLst>
      <p:ext uri="{BB962C8B-B14F-4D97-AF65-F5344CB8AC3E}">
        <p14:creationId xmlns:p14="http://schemas.microsoft.com/office/powerpoint/2010/main" val="9168006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We’ve talked about how to prepare for an evaluation. Now, let’s discuss how we can go about evaluating our programmes.</a:t>
            </a:r>
          </a:p>
          <a:p>
            <a:r>
              <a:rPr lang="en-US" sz="1100" b="1" dirty="0"/>
              <a:t>What was our goal? What information do we use to determine if we reached our goal? Where do we get this information? </a:t>
            </a:r>
          </a:p>
          <a:p>
            <a:r>
              <a:rPr lang="en-US" sz="1100" b="1" dirty="0"/>
              <a:t>Which specific </a:t>
            </a:r>
            <a:r>
              <a:rPr lang="en-US" sz="1100" b="1" i="1" dirty="0"/>
              <a:t>tools</a:t>
            </a:r>
            <a:r>
              <a:rPr lang="en-US" sz="1100" b="1" dirty="0"/>
              <a:t> are useful for your evaluation? What indicators (monitoring activities or quality scores) are important details to tell your story. Use the M&amp;E model as the outline to the story.</a:t>
            </a:r>
          </a:p>
          <a:p>
            <a:r>
              <a:rPr lang="en-US" sz="1100" b="1" dirty="0"/>
              <a:t>Could we use our monitoring data? How? (Monitoring Tables)</a:t>
            </a:r>
          </a:p>
          <a:p>
            <a:r>
              <a:rPr lang="en-US" sz="1100" b="1" dirty="0"/>
              <a:t>Think about the possible effects of our activities on people who have received services. Do we have this information? How could we use it to understand different perspectives and experiences? (Community Scorecards and Case Reviews)</a:t>
            </a:r>
          </a:p>
          <a:p>
            <a:r>
              <a:rPr lang="en-US" sz="1100" b="1" dirty="0"/>
              <a:t>Think about effects on communities. Do we have information on how they have been positively or negatively affected by programme activities? Why is this important? (Vulnerability Mapping and Community Scorecards)</a:t>
            </a:r>
            <a:r>
              <a:rPr lang="en-US" b="1" dirty="0">
                <a:effectLst/>
              </a:rPr>
              <a:t> </a:t>
            </a:r>
            <a:endParaRPr lang="en-US" b="1" dirty="0"/>
          </a:p>
        </p:txBody>
      </p:sp>
    </p:spTree>
    <p:extLst>
      <p:ext uri="{BB962C8B-B14F-4D97-AF65-F5344CB8AC3E}">
        <p14:creationId xmlns:p14="http://schemas.microsoft.com/office/powerpoint/2010/main" val="31593022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Good planning and preparation are necessary for a good reflection meeting. Let’s talk about some things we might need to prepare to ensure a good meeting. </a:t>
            </a:r>
          </a:p>
          <a:p>
            <a:r>
              <a:rPr lang="en-US" sz="1100" b="1" dirty="0"/>
              <a:t>If we want to reflect on information that has been recorded over time, we need to do four things.</a:t>
            </a:r>
          </a:p>
          <a:p>
            <a:r>
              <a:rPr lang="en-US" sz="1100" b="1" dirty="0"/>
              <a:t>First, we need to record the information.</a:t>
            </a:r>
          </a:p>
          <a:p>
            <a:r>
              <a:rPr lang="en-US" sz="1100" b="1" dirty="0"/>
              <a:t>Second, we need to think about comparisons. Someone will need to organize or tally the information, so that final comparisons can be made. We can compare information using time, gender, age, location, or type of household. But you must have recorded that information in your Monitoring Table or Community Scorecard.</a:t>
            </a:r>
          </a:p>
          <a:p>
            <a:r>
              <a:rPr lang="en-US" sz="1100" b="1" dirty="0"/>
              <a:t>Third, we need to record the comparisons. Someone should write these observations down. </a:t>
            </a:r>
          </a:p>
          <a:p>
            <a:r>
              <a:rPr lang="en-US" sz="1100" b="1" dirty="0"/>
              <a:t>For example, more boys than girls go to school.</a:t>
            </a:r>
          </a:p>
          <a:p>
            <a:r>
              <a:rPr lang="en-US" sz="1100" b="1" dirty="0"/>
              <a:t>Fourth, we need to discuss the comparisons. What do these comparisons mean? What do we want to do about this new information? </a:t>
            </a:r>
          </a:p>
          <a:p>
            <a:r>
              <a:rPr lang="en-US" sz="1100" b="1" dirty="0"/>
              <a:t>For example, why are more boys than girls in school? Do we want to increase the number of girls in school? How can we increase the number of girls going to school? How can we continue to support boys going to school?</a:t>
            </a:r>
          </a:p>
          <a:p>
            <a:endParaRPr lang="en-US" sz="1100" b="1" dirty="0"/>
          </a:p>
          <a:p>
            <a:r>
              <a:rPr lang="en-US" sz="1100" b="1" dirty="0"/>
              <a:t>You will need to decide together on when a programme reflection meeting will be most useful. There is no one time that will be best for every programme. </a:t>
            </a:r>
            <a:r>
              <a:rPr lang="en-US" sz="1100" b="1" cap="small" dirty="0"/>
              <a:t>the decision is up to you.</a:t>
            </a:r>
            <a:endParaRPr lang="en-US" sz="1100" b="1" dirty="0"/>
          </a:p>
          <a:p>
            <a:r>
              <a:rPr lang="en-US" sz="1100" b="1" dirty="0"/>
              <a:t>What are some things that might influence this decision? </a:t>
            </a:r>
          </a:p>
          <a:p>
            <a:r>
              <a:rPr lang="en-US" sz="1100" b="1" dirty="0"/>
              <a:t>Think about your programmes and the work you do. Tell us again about some of the activities you do to support vulnerable children and families. How often do you do them? Does everyone take part in the same activities? </a:t>
            </a:r>
          </a:p>
          <a:p>
            <a:r>
              <a:rPr lang="en-US" sz="1100" b="1" dirty="0"/>
              <a:t>What about the information collected? How often will it be gathered? Who will be responsible? One person or many people? </a:t>
            </a:r>
          </a:p>
          <a:p>
            <a:r>
              <a:rPr lang="en-US" sz="1100" b="1" dirty="0"/>
              <a:t>We can use our M&amp;E model and selected PM&amp;E tools to organize the answers to these questions.</a:t>
            </a:r>
          </a:p>
          <a:p>
            <a:r>
              <a:rPr lang="en-US" sz="1100" b="1" dirty="0"/>
              <a:t>Who should be involved in the preparation for the meeting and who should be invited? Consider involving outsiders for new ideas. </a:t>
            </a:r>
          </a:p>
          <a:p>
            <a:endParaRPr lang="en-US" b="1" dirty="0"/>
          </a:p>
        </p:txBody>
      </p:sp>
    </p:spTree>
    <p:extLst>
      <p:ext uri="{BB962C8B-B14F-4D97-AF65-F5344CB8AC3E}">
        <p14:creationId xmlns:p14="http://schemas.microsoft.com/office/powerpoint/2010/main" val="109459432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We noted that before an evaluation can take place, the PM&amp;E facilitator should organize all the information collected so that patterns can be observed and comparisons made.</a:t>
            </a:r>
          </a:p>
          <a:p>
            <a:r>
              <a:rPr lang="en-US" sz="1100" b="1" dirty="0"/>
              <a:t>Once the PM&amp;E facilitator has organized and tallied all of the information, how can the information be used to tell a story?  </a:t>
            </a:r>
          </a:p>
          <a:p>
            <a:r>
              <a:rPr lang="en-US" sz="1100" b="1" dirty="0"/>
              <a:t>How can the information be presented for discussion among the group? </a:t>
            </a:r>
          </a:p>
          <a:p>
            <a:r>
              <a:rPr lang="en-US" sz="1100" b="1" dirty="0"/>
              <a:t>What discussion questions can you prepare for the reflection meeting? </a:t>
            </a:r>
          </a:p>
          <a:p>
            <a:r>
              <a:rPr lang="en-US" sz="1100" b="1" dirty="0"/>
              <a:t>Let the group decide what story can be told with PM&amp;E information.</a:t>
            </a:r>
          </a:p>
          <a:p>
            <a:r>
              <a:rPr lang="en-US" sz="1100" b="1" dirty="0"/>
              <a:t>Let’s say that you decide to plan your first evaluation after one year. You could look at changes over time, using information from the start of the programme and comparing it to information at the end of the year. You could also use the information gathered  during the year to better understand what worked and what did not work and to discuss lessons learned.</a:t>
            </a:r>
            <a:r>
              <a:rPr lang="en-US" b="1" dirty="0">
                <a:effectLst/>
              </a:rPr>
              <a:t> </a:t>
            </a:r>
          </a:p>
          <a:p>
            <a:endParaRPr lang="en-US" b="1" dirty="0">
              <a:effectLst/>
            </a:endParaRPr>
          </a:p>
          <a:p>
            <a:endParaRPr lang="en-US" b="0" dirty="0"/>
          </a:p>
        </p:txBody>
      </p:sp>
    </p:spTree>
    <p:extLst>
      <p:ext uri="{BB962C8B-B14F-4D97-AF65-F5344CB8AC3E}">
        <p14:creationId xmlns:p14="http://schemas.microsoft.com/office/powerpoint/2010/main" val="358496209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US" sz="1100" b="1" dirty="0"/>
              <a:t>There are no right or wrong answers in an analysis; just good questions! You may choose to compare the information by: [read bullet points from slide]</a:t>
            </a:r>
          </a:p>
          <a:p>
            <a:endParaRPr lang="en-US" sz="1100" dirty="0"/>
          </a:p>
          <a:p>
            <a:r>
              <a:rPr lang="en-GB" b="1" dirty="0"/>
              <a:t>What other comparisons might you find in your programmes? How could you use this information to improve your work and take new action?</a:t>
            </a:r>
            <a:endParaRPr lang="en-US" sz="1100" dirty="0"/>
          </a:p>
          <a:p>
            <a:endParaRPr lang="en-US" sz="1100" dirty="0"/>
          </a:p>
          <a:p>
            <a:r>
              <a:rPr lang="en-US" b="1" dirty="0"/>
              <a:t>Don’t forget to build these into your monitoring activities or your quality</a:t>
            </a:r>
            <a:r>
              <a:rPr lang="en-US" b="1" baseline="0" dirty="0"/>
              <a:t> scores.</a:t>
            </a:r>
          </a:p>
          <a:p>
            <a:endParaRPr lang="en-US" b="1" baseline="0" dirty="0"/>
          </a:p>
        </p:txBody>
      </p:sp>
    </p:spTree>
    <p:extLst>
      <p:ext uri="{BB962C8B-B14F-4D97-AF65-F5344CB8AC3E}">
        <p14:creationId xmlns:p14="http://schemas.microsoft.com/office/powerpoint/2010/main" val="74307408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75" y="3330575"/>
            <a:ext cx="7435850" cy="3154363"/>
          </a:xfrm>
          <a:prstGeom prst="rect">
            <a:avLst/>
          </a:prstGeom>
        </p:spPr>
        <p:txBody>
          <a:bodyPr/>
          <a:lstStyle/>
          <a:p>
            <a:pPr lvl="0"/>
            <a:r>
              <a:rPr lang="en-GB" sz="1200" kern="1200" dirty="0">
                <a:solidFill>
                  <a:schemeClr val="tx1"/>
                </a:solidFill>
                <a:effectLst/>
                <a:latin typeface="+mn-lt"/>
                <a:ea typeface="+mn-ea"/>
                <a:cs typeface="+mn-cs"/>
              </a:rPr>
              <a:t>Use Plot Graphs to tell a story using information from the PM&amp;E tools.</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Ask the group to review the information provided by the PM&amp;E tools from Session 2. </a:t>
            </a:r>
          </a:p>
          <a:p>
            <a:pPr lvl="0"/>
            <a:r>
              <a:rPr lang="en-GB" sz="1200" kern="1200" dirty="0">
                <a:solidFill>
                  <a:schemeClr val="tx1"/>
                </a:solidFill>
                <a:effectLst/>
                <a:latin typeface="+mn-lt"/>
                <a:ea typeface="+mn-ea"/>
                <a:cs typeface="+mn-cs"/>
              </a:rPr>
              <a:t>Draw at</a:t>
            </a:r>
            <a:r>
              <a:rPr lang="en-GB" sz="1200" kern="1200" baseline="0" dirty="0">
                <a:solidFill>
                  <a:schemeClr val="tx1"/>
                </a:solidFill>
                <a:effectLst/>
                <a:latin typeface="+mn-lt"/>
                <a:ea typeface="+mn-ea"/>
                <a:cs typeface="+mn-cs"/>
              </a:rPr>
              <a:t> least four types of empty plot graphs (or </a:t>
            </a:r>
            <a:r>
              <a:rPr lang="en-GB" sz="1200" kern="1200" dirty="0">
                <a:solidFill>
                  <a:schemeClr val="tx1"/>
                </a:solidFill>
                <a:effectLst/>
                <a:latin typeface="+mn-lt"/>
                <a:ea typeface="+mn-ea"/>
                <a:cs typeface="+mn-cs"/>
              </a:rPr>
              <a:t>show Slides 49 to 52.) </a:t>
            </a:r>
          </a:p>
          <a:p>
            <a:pPr lvl="0"/>
            <a:r>
              <a:rPr lang="en-GB" sz="1200" kern="1200" dirty="0">
                <a:solidFill>
                  <a:schemeClr val="tx1"/>
                </a:solidFill>
                <a:effectLst/>
                <a:latin typeface="+mn-lt"/>
                <a:ea typeface="+mn-ea"/>
                <a:cs typeface="+mn-cs"/>
              </a:rPr>
              <a:t>Ask the group to match the data from the PM&amp;E tools with the best Plot Graph.</a:t>
            </a:r>
          </a:p>
          <a:p>
            <a:pPr lvl="0"/>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examples are just guides. Feel free to plot the data to tell the stories you think are most relevant, or the explanations you feel are most needed. Discuss how comparisons of different groups could be displayed on the graph (boys vs. girls, Village A vs. Village B vs. Village C, Year 1 vs. Year 2).  Discuss what can be learnt from the graph(s) and whether this information is important. Ask the group to suggest how information from the graph can inform what we do next. </a:t>
            </a:r>
            <a:endParaRPr lang="en-US" sz="120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322815025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75" y="3330575"/>
            <a:ext cx="7435850" cy="3154363"/>
          </a:xfrm>
          <a:prstGeom prst="rect">
            <a:avLst/>
          </a:prstGeom>
        </p:spPr>
        <p:txBody>
          <a:bodyPr/>
          <a:lstStyle/>
          <a:p>
            <a:pPr lvl="0"/>
            <a:r>
              <a:rPr lang="en-GB" sz="1200" kern="1200" dirty="0">
                <a:solidFill>
                  <a:schemeClr val="tx1"/>
                </a:solidFill>
                <a:effectLst/>
                <a:latin typeface="+mn-lt"/>
                <a:ea typeface="+mn-ea"/>
                <a:cs typeface="+mn-cs"/>
              </a:rPr>
              <a:t>Ask the group to match the data from the PM&amp;E tools with the best Plot Graph.</a:t>
            </a:r>
          </a:p>
          <a:p>
            <a:pPr lvl="0"/>
            <a:endParaRPr lang="en-US" sz="120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322815025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75" y="3330575"/>
            <a:ext cx="7435850" cy="3154363"/>
          </a:xfrm>
          <a:prstGeom prst="rect">
            <a:avLst/>
          </a:prstGeom>
        </p:spPr>
        <p:txBody>
          <a:bodyPr/>
          <a:lstStyle/>
          <a:p>
            <a:pPr lvl="0"/>
            <a:r>
              <a:rPr lang="en-GB" sz="1200" kern="1200" dirty="0">
                <a:solidFill>
                  <a:schemeClr val="tx1"/>
                </a:solidFill>
                <a:effectLst/>
                <a:latin typeface="+mn-lt"/>
                <a:ea typeface="+mn-ea"/>
                <a:cs typeface="+mn-cs"/>
              </a:rPr>
              <a:t>Ask the group to match the data from the PM&amp;E tools with the best Plot Graph.</a:t>
            </a:r>
            <a:endParaRPr lang="en-US"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322815025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75" y="3330575"/>
            <a:ext cx="7435850" cy="3154363"/>
          </a:xfrm>
          <a:prstGeom prst="rect">
            <a:avLst/>
          </a:prstGeom>
        </p:spPr>
        <p:txBody>
          <a:bodyPr/>
          <a:lstStyle/>
          <a:p>
            <a:pPr lvl="0"/>
            <a:r>
              <a:rPr lang="en-GB" sz="1200" kern="1200" dirty="0">
                <a:solidFill>
                  <a:schemeClr val="tx1"/>
                </a:solidFill>
                <a:effectLst/>
                <a:latin typeface="+mn-lt"/>
                <a:ea typeface="+mn-ea"/>
                <a:cs typeface="+mn-cs"/>
              </a:rPr>
              <a:t>Ask the group to match the data from the PM&amp;E tools with the best plot graph.</a:t>
            </a:r>
            <a:endParaRPr lang="en-US"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322815025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46400" y="525463"/>
            <a:ext cx="3403600" cy="2628900"/>
          </a:xfrm>
          <a:prstGeom prst="rect">
            <a:avLst/>
          </a:prstGeom>
          <a:noFill/>
          <a:ln w="12700">
            <a:solidFill>
              <a:prstClr val="black"/>
            </a:solidFill>
          </a:ln>
        </p:spPr>
      </p:sp>
      <p:sp>
        <p:nvSpPr>
          <p:cNvPr id="3" name="Notes Placeholder 2"/>
          <p:cNvSpPr>
            <a:spLocks noGrp="1"/>
          </p:cNvSpPr>
          <p:nvPr>
            <p:ph type="body" idx="1"/>
          </p:nvPr>
        </p:nvSpPr>
        <p:spPr>
          <a:xfrm>
            <a:off x="930227" y="3330513"/>
            <a:ext cx="7435946" cy="3154394"/>
          </a:xfrm>
          <a:prstGeom prst="rect">
            <a:avLst/>
          </a:prstGeom>
        </p:spPr>
        <p:txBody>
          <a:bodyPr lIns="83617" tIns="41808" rIns="83617" bIns="41808"/>
          <a:lstStyle/>
          <a:p>
            <a:r>
              <a:rPr lang="en-GB" sz="1100" b="1" dirty="0"/>
              <a:t>Let’s plan a participatory evaluation process.</a:t>
            </a:r>
            <a:endParaRPr lang="en-US" sz="1100" dirty="0"/>
          </a:p>
          <a:p>
            <a:r>
              <a:rPr lang="en-GB" sz="1100" b="1" dirty="0"/>
              <a:t>We will use the strong goal statements, M&amp;E models, and indicators that your small group developed in Session 1.</a:t>
            </a:r>
            <a:endParaRPr lang="en-US" sz="1100" dirty="0"/>
          </a:p>
          <a:p>
            <a:r>
              <a:rPr lang="en-GB" sz="1100" b="1" dirty="0"/>
              <a:t>Break out into your small groups again. You may review and revise the work you have done. Your group should also identify which PM&amp;E tools might be appropriate to collect the indicators/details. The group should identify the evaluation timeframe using the strong goal statement. </a:t>
            </a:r>
            <a:endParaRPr lang="en-US" sz="1100" dirty="0"/>
          </a:p>
          <a:p>
            <a:r>
              <a:rPr lang="en-GB" sz="1100" b="1" dirty="0"/>
              <a:t>When your group presents, use the programme path to illustrate when the indicators are identified, when the indicators are collected, how long you collect the indicators, when you reflect, and when you act. </a:t>
            </a:r>
          </a:p>
          <a:p>
            <a:endParaRPr lang="en-US" sz="1100" dirty="0"/>
          </a:p>
          <a:p>
            <a:r>
              <a:rPr lang="en-US" sz="1100" dirty="0"/>
              <a:t>Remember that PM&amp;E is about learning together from our successes and our mistakes. </a:t>
            </a:r>
          </a:p>
          <a:p>
            <a:r>
              <a:rPr lang="en-US" sz="1100" dirty="0"/>
              <a:t>The programme evaluation is not just about reporting to donors and international NGOs. It is an opportunity for us to learn and improve how we manage ourselves, our resources, and our work in the communities.</a:t>
            </a:r>
          </a:p>
          <a:p>
            <a:r>
              <a:rPr lang="en-US" sz="1100" dirty="0"/>
              <a:t>Who might we want to share the results of our evaluation with? Why?</a:t>
            </a:r>
          </a:p>
          <a:p>
            <a:r>
              <a:rPr lang="en-US" sz="1100" dirty="0"/>
              <a:t>How else can we use our programme evaluation? </a:t>
            </a:r>
          </a:p>
          <a:p>
            <a:endParaRPr lang="en-US" sz="1100" dirty="0"/>
          </a:p>
          <a:p>
            <a:r>
              <a:rPr lang="en-US" sz="1100" dirty="0"/>
              <a:t>Think about the plans you have made and the work you have done in your communities. How could you use the information from a programme evaluation to improve your work and action?</a:t>
            </a:r>
          </a:p>
          <a:p>
            <a:r>
              <a:rPr lang="en-US" sz="1100" dirty="0"/>
              <a:t>Were all the planned activities carried out? Why? Why not? </a:t>
            </a:r>
          </a:p>
          <a:p>
            <a:r>
              <a:rPr lang="en-US" sz="1100" dirty="0"/>
              <a:t>Did these activities achieve the intended results? Did the project achieve more than was planned? What worked well? What did not work well? What could have been done differently?</a:t>
            </a:r>
          </a:p>
          <a:p>
            <a:r>
              <a:rPr lang="en-US" sz="1100" dirty="0"/>
              <a:t>Did you know about activities that MVCCs and other volunteers were doing in other areas? Could you use these in your area(s)?</a:t>
            </a:r>
          </a:p>
          <a:p>
            <a:r>
              <a:rPr lang="en-US" sz="1100" dirty="0"/>
              <a:t>Did you make any changes going forward? Why or why not? How did you or your group decide on what should change?</a:t>
            </a:r>
            <a:r>
              <a:rPr lang="en-US" b="0" dirty="0">
                <a:effectLst/>
              </a:rPr>
              <a:t> </a:t>
            </a:r>
            <a:endParaRPr lang="en-US" b="0" dirty="0"/>
          </a:p>
        </p:txBody>
      </p:sp>
    </p:spTree>
    <p:extLst>
      <p:ext uri="{BB962C8B-B14F-4D97-AF65-F5344CB8AC3E}">
        <p14:creationId xmlns:p14="http://schemas.microsoft.com/office/powerpoint/2010/main" val="109486872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dirty="0"/>
              <a:t>[List the names of the trainers on the slide.]</a:t>
            </a:r>
          </a:p>
          <a:p>
            <a:endParaRPr lang="en-US" dirty="0"/>
          </a:p>
          <a:p>
            <a:r>
              <a:rPr lang="en-US" dirty="0"/>
              <a:t>Introduce yourself and any other trainers.</a:t>
            </a:r>
          </a:p>
          <a:p>
            <a:endParaRPr lang="en-US" dirty="0"/>
          </a:p>
          <a:p>
            <a:r>
              <a:rPr lang="en-US" dirty="0"/>
              <a:t>Briefly describe the training’s logistics: days, timeframe, facilities.</a:t>
            </a:r>
          </a:p>
        </p:txBody>
      </p:sp>
    </p:spTree>
    <p:extLst>
      <p:ext uri="{BB962C8B-B14F-4D97-AF65-F5344CB8AC3E}">
        <p14:creationId xmlns:p14="http://schemas.microsoft.com/office/powerpoint/2010/main" val="176443358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16263" y="876300"/>
            <a:ext cx="3063875" cy="2366963"/>
          </a:xfrm>
          <a:prstGeom prst="rect">
            <a:avLst/>
          </a:prstGeom>
          <a:noFill/>
          <a:ln w="12700">
            <a:solidFill>
              <a:prstClr val="black"/>
            </a:solidFill>
          </a:ln>
        </p:spPr>
      </p:sp>
      <p:sp>
        <p:nvSpPr>
          <p:cNvPr id="3" name="Notes Placeholder 2"/>
          <p:cNvSpPr>
            <a:spLocks noGrp="1"/>
          </p:cNvSpPr>
          <p:nvPr>
            <p:ph type="body" idx="1"/>
          </p:nvPr>
        </p:nvSpPr>
        <p:spPr>
          <a:xfrm>
            <a:off x="929955" y="3373107"/>
            <a:ext cx="7436490" cy="2761387"/>
          </a:xfrm>
          <a:prstGeom prst="rect">
            <a:avLst/>
          </a:prstGeom>
        </p:spPr>
        <p:txBody>
          <a:bodyPr lIns="90690" tIns="45345" rIns="90690" bIns="45345"/>
          <a:lstStyle/>
          <a:p>
            <a:r>
              <a:rPr lang="en-US" dirty="0"/>
              <a:t>[List the names of the trainers on the slide.]</a:t>
            </a:r>
          </a:p>
          <a:p>
            <a:endParaRPr lang="en-US" dirty="0"/>
          </a:p>
          <a:p>
            <a:r>
              <a:rPr lang="en-US" dirty="0"/>
              <a:t>Introduce yourself and any other trainers.</a:t>
            </a:r>
          </a:p>
          <a:p>
            <a:endParaRPr lang="en-US" dirty="0"/>
          </a:p>
          <a:p>
            <a:r>
              <a:rPr lang="en-US" dirty="0"/>
              <a:t>Briefly describe the training’s logistics: days, timeframe, facilities.</a:t>
            </a:r>
          </a:p>
        </p:txBody>
      </p:sp>
    </p:spTree>
    <p:extLst>
      <p:ext uri="{BB962C8B-B14F-4D97-AF65-F5344CB8AC3E}">
        <p14:creationId xmlns:p14="http://schemas.microsoft.com/office/powerpoint/2010/main" val="403170057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lIns="83617" tIns="41808" rIns="83617" bIns="41808">
            <a:normAutofit fontScale="25000" lnSpcReduction="20000"/>
          </a:bodyPr>
          <a:lstStyle/>
          <a:p>
            <a:r>
              <a:rPr lang="en-US" dirty="0"/>
              <a:t>[Update as needed.]</a:t>
            </a:r>
            <a:endParaRPr dirty="0"/>
          </a:p>
        </p:txBody>
      </p:sp>
    </p:spTree>
    <p:extLst>
      <p:ext uri="{BB962C8B-B14F-4D97-AF65-F5344CB8AC3E}">
        <p14:creationId xmlns:p14="http://schemas.microsoft.com/office/powerpoint/2010/main" val="2476599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3"/>
          </a:xfrm>
          <a:prstGeom prst="rect">
            <a:avLst/>
          </a:prstGeom>
        </p:spPr>
        <p:txBody>
          <a:bodyPr wrap="square" lIns="0" tIns="0" rIns="0" bIns="0">
            <a:spAutoFit/>
          </a:bodyPr>
          <a:lstStyle>
            <a:lvl1pPr>
              <a:defRPr/>
            </a:lvl1pPr>
          </a:lstStyle>
          <a:p>
            <a:endParaRPr dirty="0"/>
          </a:p>
        </p:txBody>
      </p:sp>
      <p:sp>
        <p:nvSpPr>
          <p:cNvPr id="3" name="Holder 3"/>
          <p:cNvSpPr>
            <a:spLocks noGrp="1"/>
          </p:cNvSpPr>
          <p:nvPr>
            <p:ph type="subTitle" idx="4"/>
          </p:nvPr>
        </p:nvSpPr>
        <p:spPr>
          <a:xfrm>
            <a:off x="1508760" y="4352544"/>
            <a:ext cx="7040879"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1/14/2019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058400" y="1352550"/>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a:p>
        </p:txBody>
      </p:sp>
      <p:sp>
        <p:nvSpPr>
          <p:cNvPr id="17" name="bk object 17"/>
          <p:cNvSpPr/>
          <p:nvPr/>
        </p:nvSpPr>
        <p:spPr>
          <a:xfrm>
            <a:off x="0" y="0"/>
            <a:ext cx="10058400" cy="1386840"/>
          </a:xfrm>
          <a:custGeom>
            <a:avLst/>
            <a:gdLst/>
            <a:ahLst/>
            <a:cxnLst/>
            <a:rect l="l" t="t" r="r" b="b"/>
            <a:pathLst>
              <a:path w="10058400" h="1386840">
                <a:moveTo>
                  <a:pt x="0" y="1386839"/>
                </a:moveTo>
                <a:lnTo>
                  <a:pt x="10058400" y="1386839"/>
                </a:lnTo>
                <a:lnTo>
                  <a:pt x="10058400" y="0"/>
                </a:lnTo>
                <a:lnTo>
                  <a:pt x="0" y="0"/>
                </a:lnTo>
                <a:lnTo>
                  <a:pt x="0" y="1386839"/>
                </a:lnTo>
                <a:close/>
              </a:path>
            </a:pathLst>
          </a:custGeom>
          <a:solidFill>
            <a:srgbClr val="411F4D"/>
          </a:solidFill>
        </p:spPr>
        <p:txBody>
          <a:bodyPr wrap="square" lIns="0" tIns="0" rIns="0" bIns="0" rtlCol="0"/>
          <a:lstStyle/>
          <a:p>
            <a:endParaRPr/>
          </a:p>
        </p:txBody>
      </p:sp>
      <p:sp>
        <p:nvSpPr>
          <p:cNvPr id="2" name="Holder 2"/>
          <p:cNvSpPr>
            <a:spLocks noGrp="1"/>
          </p:cNvSpPr>
          <p:nvPr>
            <p:ph type="title"/>
          </p:nvPr>
        </p:nvSpPr>
        <p:spPr>
          <a:xfrm>
            <a:off x="685800" y="533400"/>
            <a:ext cx="7950200" cy="738664"/>
          </a:xfrm>
        </p:spPr>
        <p:txBody>
          <a:bodyPr lIns="0" tIns="0" rIns="0" bIns="0"/>
          <a:lstStyle>
            <a:lvl1pPr>
              <a:defRPr sz="4800" b="1" i="0">
                <a:solidFill>
                  <a:schemeClr val="bg1"/>
                </a:solidFill>
                <a:latin typeface="Futura LT Pro Book"/>
                <a:cs typeface="Futura LT Pro Book"/>
              </a:defRPr>
            </a:lvl1pPr>
          </a:lstStyle>
          <a:p>
            <a:endParaRPr dirty="0"/>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1/14/2019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A09BBB"/>
                </a:solidFill>
                <a:latin typeface="Futura LT Pro Book"/>
                <a:cs typeface="Futura LT Pro Book"/>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5"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1/14/2019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A09BBB"/>
                </a:solidFill>
                <a:latin typeface="Futura LT Pro Book"/>
                <a:cs typeface="Futura LT Pro Boo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1/14/2019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1383791"/>
            <a:ext cx="10058400" cy="5036185"/>
          </a:xfrm>
          <a:custGeom>
            <a:avLst/>
            <a:gdLst/>
            <a:ahLst/>
            <a:cxnLst/>
            <a:rect l="l" t="t" r="r" b="b"/>
            <a:pathLst>
              <a:path w="10058400" h="5036185">
                <a:moveTo>
                  <a:pt x="0" y="5036058"/>
                </a:moveTo>
                <a:lnTo>
                  <a:pt x="10058400" y="5036058"/>
                </a:lnTo>
                <a:lnTo>
                  <a:pt x="10058400" y="0"/>
                </a:lnTo>
                <a:lnTo>
                  <a:pt x="0" y="0"/>
                </a:lnTo>
                <a:lnTo>
                  <a:pt x="0" y="5036058"/>
                </a:lnTo>
                <a:close/>
              </a:path>
            </a:pathLst>
          </a:custGeom>
          <a:solidFill>
            <a:srgbClr val="A7BF39"/>
          </a:solidFill>
        </p:spPr>
        <p:txBody>
          <a:bodyPr wrap="square" lIns="0" tIns="0" rIns="0" bIns="0" rtlCol="0"/>
          <a:lstStyle/>
          <a:p>
            <a:endParaRPr/>
          </a:p>
        </p:txBody>
      </p:sp>
      <p:sp>
        <p:nvSpPr>
          <p:cNvPr id="17" name="bk object 17"/>
          <p:cNvSpPr/>
          <p:nvPr/>
        </p:nvSpPr>
        <p:spPr>
          <a:xfrm>
            <a:off x="1523" y="0"/>
            <a:ext cx="0" cy="1386840"/>
          </a:xfrm>
          <a:custGeom>
            <a:avLst/>
            <a:gdLst/>
            <a:ahLst/>
            <a:cxnLst/>
            <a:rect l="l" t="t" r="r" b="b"/>
            <a:pathLst>
              <a:path h="1386840">
                <a:moveTo>
                  <a:pt x="0" y="0"/>
                </a:moveTo>
                <a:lnTo>
                  <a:pt x="0" y="1386839"/>
                </a:lnTo>
              </a:path>
            </a:pathLst>
          </a:custGeom>
          <a:ln w="4318">
            <a:solidFill>
              <a:srgbClr val="1E185F"/>
            </a:solidFill>
          </a:ln>
        </p:spPr>
        <p:txBody>
          <a:bodyPr wrap="square" lIns="0" tIns="0" rIns="0" bIns="0" rtlCol="0"/>
          <a:lstStyle/>
          <a:p>
            <a:endParaRPr/>
          </a:p>
        </p:txBody>
      </p:sp>
      <p:sp>
        <p:nvSpPr>
          <p:cNvPr id="18" name="bk object 18"/>
          <p:cNvSpPr/>
          <p:nvPr/>
        </p:nvSpPr>
        <p:spPr>
          <a:xfrm>
            <a:off x="0" y="0"/>
            <a:ext cx="10058400" cy="1384300"/>
          </a:xfrm>
          <a:custGeom>
            <a:avLst/>
            <a:gdLst/>
            <a:ahLst/>
            <a:cxnLst/>
            <a:rect l="l" t="t" r="r" b="b"/>
            <a:pathLst>
              <a:path w="10058400" h="1384300">
                <a:moveTo>
                  <a:pt x="0" y="1383791"/>
                </a:moveTo>
                <a:lnTo>
                  <a:pt x="10058400" y="1383791"/>
                </a:lnTo>
                <a:lnTo>
                  <a:pt x="10058400" y="0"/>
                </a:lnTo>
                <a:lnTo>
                  <a:pt x="0" y="0"/>
                </a:lnTo>
                <a:lnTo>
                  <a:pt x="0" y="1383791"/>
                </a:lnTo>
                <a:close/>
              </a:path>
            </a:pathLst>
          </a:custGeom>
          <a:solidFill>
            <a:srgbClr val="411F4D"/>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1/14/2019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54100" y="809711"/>
            <a:ext cx="7950200" cy="738664"/>
          </a:xfrm>
          <a:prstGeom prst="rect">
            <a:avLst/>
          </a:prstGeom>
        </p:spPr>
        <p:txBody>
          <a:bodyPr wrap="square" lIns="0" tIns="0" rIns="0" bIns="0">
            <a:spAutoFit/>
          </a:bodyPr>
          <a:lstStyle>
            <a:lvl1pPr>
              <a:defRPr sz="4800" b="1" i="0">
                <a:solidFill>
                  <a:srgbClr val="A09BBB"/>
                </a:solidFill>
                <a:latin typeface="Futura LT Pro Book"/>
                <a:cs typeface="Futura LT Pro Book"/>
              </a:defRPr>
            </a:lvl1pPr>
          </a:lstStyle>
          <a:p>
            <a:endParaRPr dirty="0"/>
          </a:p>
        </p:txBody>
      </p:sp>
      <p:sp>
        <p:nvSpPr>
          <p:cNvPr id="3" name="Holder 3"/>
          <p:cNvSpPr>
            <a:spLocks noGrp="1"/>
          </p:cNvSpPr>
          <p:nvPr>
            <p:ph type="body" idx="1"/>
          </p:nvPr>
        </p:nvSpPr>
        <p:spPr>
          <a:xfrm>
            <a:off x="1115060" y="3510998"/>
            <a:ext cx="7828279" cy="217677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419856" y="7228332"/>
            <a:ext cx="3218687"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1/14/2019</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solidFill>
            <a:srgbClr val="411F4D"/>
          </a:solidFill>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hyperlink" Target="http://www.measureevaluation.org/" TargetMode="External"/><Relationship Id="rId2" Type="http://schemas.openxmlformats.org/officeDocument/2006/relationships/notesSlide" Target="../notesSlides/notesSlide56.xml"/><Relationship Id="rId1" Type="http://schemas.openxmlformats.org/officeDocument/2006/relationships/slideLayout" Target="../slideLayouts/slideLayout5.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295400"/>
            <a:ext cx="0" cy="5293360"/>
          </a:xfrm>
          <a:custGeom>
            <a:avLst/>
            <a:gdLst/>
            <a:ahLst/>
            <a:cxnLst/>
            <a:rect l="l" t="t" r="r" b="b"/>
            <a:pathLst>
              <a:path h="5293359">
                <a:moveTo>
                  <a:pt x="0" y="0"/>
                </a:moveTo>
                <a:lnTo>
                  <a:pt x="0" y="5292852"/>
                </a:lnTo>
              </a:path>
            </a:pathLst>
          </a:custGeom>
          <a:ln w="23495">
            <a:solidFill>
              <a:srgbClr val="D8A31F"/>
            </a:solidFill>
          </a:ln>
        </p:spPr>
        <p:txBody>
          <a:bodyPr wrap="square" lIns="0" tIns="0" rIns="0" bIns="0" rtlCol="0"/>
          <a:lstStyle/>
          <a:p>
            <a:endParaRPr/>
          </a:p>
        </p:txBody>
      </p:sp>
      <p:sp>
        <p:nvSpPr>
          <p:cNvPr id="3" name="object 3"/>
          <p:cNvSpPr/>
          <p:nvPr/>
        </p:nvSpPr>
        <p:spPr>
          <a:xfrm>
            <a:off x="-10886" y="-2749"/>
            <a:ext cx="10058400" cy="1313259"/>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411F4D"/>
          </a:solidFill>
        </p:spPr>
        <p:txBody>
          <a:bodyPr wrap="square" lIns="0" tIns="0" rIns="0" bIns="0" rtlCol="0"/>
          <a:lstStyle/>
          <a:p>
            <a:endParaRPr/>
          </a:p>
        </p:txBody>
      </p:sp>
      <p:sp>
        <p:nvSpPr>
          <p:cNvPr id="5" name="object 5"/>
          <p:cNvSpPr/>
          <p:nvPr/>
        </p:nvSpPr>
        <p:spPr>
          <a:xfrm>
            <a:off x="0" y="1304607"/>
            <a:ext cx="10058400" cy="527494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A7BF39"/>
          </a:solidFill>
        </p:spPr>
        <p:txBody>
          <a:bodyPr wrap="square" lIns="0" tIns="0" rIns="0" bIns="0" rtlCol="0"/>
          <a:lstStyle/>
          <a:p>
            <a:endParaRPr dirty="0"/>
          </a:p>
        </p:txBody>
      </p:sp>
      <p:sp>
        <p:nvSpPr>
          <p:cNvPr id="7" name="object 7"/>
          <p:cNvSpPr txBox="1"/>
          <p:nvPr/>
        </p:nvSpPr>
        <p:spPr>
          <a:xfrm>
            <a:off x="596537" y="537142"/>
            <a:ext cx="9372600" cy="1415772"/>
          </a:xfrm>
          <a:prstGeom prst="rect">
            <a:avLst/>
          </a:prstGeom>
        </p:spPr>
        <p:txBody>
          <a:bodyPr vert="horz" wrap="square" lIns="0" tIns="0" rIns="0" bIns="0" rtlCol="0">
            <a:spAutoFit/>
          </a:bodyPr>
          <a:lstStyle/>
          <a:p>
            <a:pPr marL="12700">
              <a:lnSpc>
                <a:spcPct val="100000"/>
              </a:lnSpc>
            </a:pPr>
            <a:r>
              <a:rPr lang="en-US" sz="4600" b="1" dirty="0">
                <a:solidFill>
                  <a:schemeClr val="bg1"/>
                </a:solidFill>
                <a:latin typeface="Century Gothic" panose="020B0502020202020204" pitchFamily="34" charset="0"/>
                <a:cs typeface="Futura LT Pro Book"/>
              </a:rPr>
              <a:t>Participatory Monitoring </a:t>
            </a:r>
            <a:br>
              <a:rPr lang="en-US" sz="4600" b="1" dirty="0">
                <a:solidFill>
                  <a:schemeClr val="bg1"/>
                </a:solidFill>
                <a:latin typeface="Century Gothic" panose="020B0502020202020204" pitchFamily="34" charset="0"/>
                <a:cs typeface="Futura LT Pro Book"/>
              </a:rPr>
            </a:br>
            <a:r>
              <a:rPr lang="en-US" sz="4600" b="1" dirty="0">
                <a:solidFill>
                  <a:schemeClr val="bg1"/>
                </a:solidFill>
                <a:latin typeface="Century Gothic" panose="020B0502020202020204" pitchFamily="34" charset="0"/>
                <a:cs typeface="Futura LT Pro Book"/>
              </a:rPr>
              <a:t>and Evaluation</a:t>
            </a:r>
            <a:endParaRPr sz="4600" dirty="0">
              <a:solidFill>
                <a:schemeClr val="bg1"/>
              </a:solidFill>
              <a:latin typeface="Century Gothic" panose="020B0502020202020204" pitchFamily="34" charset="0"/>
              <a:cs typeface="Futura LT Pro Book"/>
            </a:endParaRPr>
          </a:p>
        </p:txBody>
      </p:sp>
      <p:sp>
        <p:nvSpPr>
          <p:cNvPr id="8" name="object 8"/>
          <p:cNvSpPr txBox="1"/>
          <p:nvPr/>
        </p:nvSpPr>
        <p:spPr>
          <a:xfrm>
            <a:off x="609600" y="2025571"/>
            <a:ext cx="10411460" cy="2359620"/>
          </a:xfrm>
          <a:prstGeom prst="rect">
            <a:avLst/>
          </a:prstGeom>
        </p:spPr>
        <p:txBody>
          <a:bodyPr vert="horz" wrap="square" lIns="0" tIns="0" rIns="0" bIns="0" rtlCol="0">
            <a:spAutoFit/>
          </a:bodyPr>
          <a:lstStyle/>
          <a:p>
            <a:pPr marL="12700">
              <a:lnSpc>
                <a:spcPts val="4600"/>
              </a:lnSpc>
            </a:pPr>
            <a:r>
              <a:rPr lang="en-US" sz="4800" dirty="0">
                <a:solidFill>
                  <a:schemeClr val="bg1"/>
                </a:solidFill>
                <a:latin typeface="Century Gothic" panose="020B0502020202020204" pitchFamily="34" charset="0"/>
                <a:cs typeface="Gill Sans MT"/>
              </a:rPr>
              <a:t>in Tanzania’s Health and </a:t>
            </a:r>
          </a:p>
          <a:p>
            <a:pPr marL="12700">
              <a:lnSpc>
                <a:spcPts val="4600"/>
              </a:lnSpc>
            </a:pPr>
            <a:r>
              <a:rPr lang="en-US" sz="4800" dirty="0">
                <a:solidFill>
                  <a:schemeClr val="bg1"/>
                </a:solidFill>
                <a:latin typeface="Century Gothic" panose="020B0502020202020204" pitchFamily="34" charset="0"/>
                <a:cs typeface="Gill Sans MT"/>
              </a:rPr>
              <a:t>Social Service Programmes</a:t>
            </a:r>
          </a:p>
          <a:p>
            <a:pPr marL="12700">
              <a:lnSpc>
                <a:spcPts val="4600"/>
              </a:lnSpc>
            </a:pPr>
            <a:br>
              <a:rPr lang="en-US" sz="4000" spc="-265" dirty="0">
                <a:solidFill>
                  <a:schemeClr val="bg1"/>
                </a:solidFill>
                <a:latin typeface="Century Gothic" panose="020B0502020202020204" pitchFamily="34" charset="0"/>
                <a:cs typeface="Gill Sans MT"/>
              </a:rPr>
            </a:br>
            <a:r>
              <a:rPr lang="en-US" sz="4000" dirty="0">
                <a:solidFill>
                  <a:srgbClr val="411F4D"/>
                </a:solidFill>
                <a:latin typeface="Century Gothic" panose="020B0502020202020204" pitchFamily="34" charset="0"/>
                <a:cs typeface="Gill Sans MT"/>
              </a:rPr>
              <a:t>Training Presentation</a:t>
            </a:r>
          </a:p>
        </p:txBody>
      </p:sp>
      <p:sp>
        <p:nvSpPr>
          <p:cNvPr id="9" name="object 9"/>
          <p:cNvSpPr txBox="1"/>
          <p:nvPr/>
        </p:nvSpPr>
        <p:spPr>
          <a:xfrm>
            <a:off x="5601970" y="5156709"/>
            <a:ext cx="6629400" cy="1113125"/>
          </a:xfrm>
          <a:prstGeom prst="rect">
            <a:avLst/>
          </a:prstGeom>
        </p:spPr>
        <p:txBody>
          <a:bodyPr vert="horz" wrap="square" lIns="0" tIns="0" rIns="0" bIns="0" rtlCol="0">
            <a:spAutoFit/>
          </a:bodyPr>
          <a:lstStyle/>
          <a:p>
            <a:pPr marL="12700">
              <a:lnSpc>
                <a:spcPts val="2250"/>
              </a:lnSpc>
            </a:pPr>
            <a:r>
              <a:rPr lang="en-US" sz="2000" spc="-60" dirty="0">
                <a:solidFill>
                  <a:srgbClr val="411F4D"/>
                </a:solidFill>
                <a:latin typeface="Century Gothic" panose="020B0502020202020204" pitchFamily="34" charset="0"/>
                <a:cs typeface="Futura LT Pro Book"/>
              </a:rPr>
              <a:t>Mary Freyder, MPH</a:t>
            </a:r>
            <a:endParaRPr sz="2000" dirty="0">
              <a:solidFill>
                <a:srgbClr val="411F4D"/>
              </a:solidFill>
              <a:latin typeface="Century Gothic" panose="020B0502020202020204" pitchFamily="34" charset="0"/>
              <a:cs typeface="Futura LT Pro Book"/>
            </a:endParaRPr>
          </a:p>
          <a:p>
            <a:pPr marL="12700">
              <a:lnSpc>
                <a:spcPts val="2250"/>
              </a:lnSpc>
            </a:pPr>
            <a:r>
              <a:rPr sz="2000" b="1" spc="-60" dirty="0">
                <a:solidFill>
                  <a:srgbClr val="411F4D"/>
                </a:solidFill>
                <a:latin typeface="Century Gothic" panose="020B0502020202020204" pitchFamily="34" charset="0"/>
                <a:cs typeface="Futura LT Pro Book"/>
              </a:rPr>
              <a:t>MEASUR</a:t>
            </a:r>
            <a:r>
              <a:rPr sz="2000" b="1" dirty="0">
                <a:solidFill>
                  <a:srgbClr val="411F4D"/>
                </a:solidFill>
                <a:latin typeface="Century Gothic" panose="020B0502020202020204" pitchFamily="34" charset="0"/>
                <a:cs typeface="Futura LT Pro Book"/>
              </a:rPr>
              <a:t>E</a:t>
            </a:r>
            <a:r>
              <a:rPr sz="2000" b="1" spc="-120" dirty="0">
                <a:solidFill>
                  <a:srgbClr val="411F4D"/>
                </a:solidFill>
                <a:latin typeface="Century Gothic" panose="020B0502020202020204" pitchFamily="34" charset="0"/>
                <a:cs typeface="Futura LT Pro Book"/>
              </a:rPr>
              <a:t> </a:t>
            </a:r>
            <a:r>
              <a:rPr sz="2000" b="1" spc="-60" dirty="0">
                <a:solidFill>
                  <a:srgbClr val="411F4D"/>
                </a:solidFill>
                <a:latin typeface="Century Gothic" panose="020B0502020202020204" pitchFamily="34" charset="0"/>
                <a:cs typeface="Futura LT Pro Book"/>
              </a:rPr>
              <a:t>Evaluation</a:t>
            </a:r>
            <a:r>
              <a:rPr lang="en-US" sz="2000" b="1" spc="-60" dirty="0">
                <a:solidFill>
                  <a:srgbClr val="411F4D"/>
                </a:solidFill>
                <a:latin typeface="Century Gothic" panose="020B0502020202020204" pitchFamily="34" charset="0"/>
                <a:cs typeface="Futura LT Pro Book"/>
              </a:rPr>
              <a:t>-Tanzania</a:t>
            </a:r>
            <a:endParaRPr sz="2000" dirty="0">
              <a:solidFill>
                <a:srgbClr val="411F4D"/>
              </a:solidFill>
              <a:latin typeface="Century Gothic" panose="020B0502020202020204" pitchFamily="34" charset="0"/>
              <a:cs typeface="Futura LT Pro Book"/>
            </a:endParaRPr>
          </a:p>
          <a:p>
            <a:pPr>
              <a:lnSpc>
                <a:spcPct val="100000"/>
              </a:lnSpc>
              <a:spcBef>
                <a:spcPts val="45"/>
              </a:spcBef>
            </a:pPr>
            <a:r>
              <a:rPr lang="en-US" sz="1700" dirty="0">
                <a:solidFill>
                  <a:srgbClr val="411F4D"/>
                </a:solidFill>
                <a:latin typeface="Century Gothic" panose="020B0502020202020204" pitchFamily="34" charset="0"/>
                <a:cs typeface="Times New Roman"/>
              </a:rPr>
              <a:t>2017</a:t>
            </a:r>
          </a:p>
          <a:p>
            <a:pPr>
              <a:lnSpc>
                <a:spcPct val="100000"/>
              </a:lnSpc>
              <a:spcBef>
                <a:spcPts val="45"/>
              </a:spcBef>
            </a:pPr>
            <a:endParaRPr lang="en-US" sz="1700" dirty="0">
              <a:latin typeface="Century Gothic" panose="020B0502020202020204" pitchFamily="34" charset="0"/>
              <a:cs typeface="Times New Roman"/>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9200" y="6587108"/>
            <a:ext cx="3810000" cy="13716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1828800"/>
            <a:ext cx="8257539" cy="1723549"/>
          </a:xfrm>
        </p:spPr>
        <p:txBody>
          <a:bodyPr/>
          <a:lstStyle/>
          <a:p>
            <a:endParaRPr lang="en-US" sz="4000" dirty="0"/>
          </a:p>
          <a:p>
            <a:pPr marL="571500" indent="-571500">
              <a:buFont typeface="Arial"/>
              <a:buChar char="•"/>
            </a:pPr>
            <a:endParaRPr lang="en-US" dirty="0"/>
          </a:p>
          <a:p>
            <a:pPr marL="571500" indent="-571500">
              <a:buFont typeface="Arial"/>
              <a:buChar char="•"/>
            </a:pPr>
            <a:endParaRPr lang="en-US" dirty="0"/>
          </a:p>
          <a:p>
            <a:endParaRPr lang="en-US" dirty="0"/>
          </a:p>
          <a:p>
            <a:endParaRPr lang="en-US" dirty="0"/>
          </a:p>
        </p:txBody>
      </p:sp>
      <p:sp>
        <p:nvSpPr>
          <p:cNvPr id="4" name="Rectangle 3"/>
          <p:cNvSpPr/>
          <p:nvPr/>
        </p:nvSpPr>
        <p:spPr>
          <a:xfrm>
            <a:off x="0" y="1371600"/>
            <a:ext cx="10058400" cy="4343400"/>
          </a:xfrm>
          <a:prstGeom prst="rect">
            <a:avLst/>
          </a:prstGeom>
          <a:solidFill>
            <a:srgbClr val="411F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43000" y="4343400"/>
            <a:ext cx="7950200" cy="738664"/>
          </a:xfrm>
        </p:spPr>
        <p:txBody>
          <a:bodyPr/>
          <a:lstStyle/>
          <a:p>
            <a:r>
              <a:rPr lang="en-US" dirty="0">
                <a:latin typeface="Century Gothic" panose="020B0502020202020204" pitchFamily="34" charset="0"/>
              </a:rPr>
              <a:t>Welcome </a:t>
            </a:r>
            <a:r>
              <a:rPr lang="en-US" b="0" dirty="0">
                <a:latin typeface="Century Gothic" panose="020B0502020202020204" pitchFamily="34" charset="0"/>
              </a:rPr>
              <a:t>and</a:t>
            </a:r>
            <a:r>
              <a:rPr lang="en-US" dirty="0">
                <a:latin typeface="Century Gothic" panose="020B0502020202020204" pitchFamily="34" charset="0"/>
              </a:rPr>
              <a:t> Orientation</a:t>
            </a:r>
          </a:p>
        </p:txBody>
      </p:sp>
    </p:spTree>
    <p:extLst>
      <p:ext uri="{BB962C8B-B14F-4D97-AF65-F5344CB8AC3E}">
        <p14:creationId xmlns:p14="http://schemas.microsoft.com/office/powerpoint/2010/main" val="1669280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000" y="457200"/>
            <a:ext cx="7950200" cy="738664"/>
          </a:xfrm>
        </p:spPr>
        <p:txBody>
          <a:bodyPr/>
          <a:lstStyle/>
          <a:p>
            <a:r>
              <a:rPr lang="en-US" dirty="0">
                <a:latin typeface="Century Gothic" panose="020B0502020202020204" pitchFamily="34" charset="0"/>
              </a:rPr>
              <a:t>Day 1 </a:t>
            </a:r>
          </a:p>
        </p:txBody>
      </p:sp>
      <p:sp>
        <p:nvSpPr>
          <p:cNvPr id="3" name="Text Placeholder 2"/>
          <p:cNvSpPr>
            <a:spLocks noGrp="1"/>
          </p:cNvSpPr>
          <p:nvPr>
            <p:ph type="body" idx="1"/>
          </p:nvPr>
        </p:nvSpPr>
        <p:spPr>
          <a:xfrm>
            <a:off x="635000" y="1600200"/>
            <a:ext cx="8813800" cy="6186309"/>
          </a:xfrm>
        </p:spPr>
        <p:txBody>
          <a:bodyPr/>
          <a:lstStyle/>
          <a:p>
            <a:r>
              <a:rPr lang="en-US" sz="3200" b="1" dirty="0">
                <a:solidFill>
                  <a:srgbClr val="A7BF39"/>
                </a:solidFill>
                <a:latin typeface="Century Gothic" panose="020B0502020202020204" pitchFamily="34" charset="0"/>
              </a:rPr>
              <a:t>Session 1: Introduction to PM&amp;E </a:t>
            </a:r>
          </a:p>
          <a:p>
            <a:r>
              <a:rPr lang="en-US" sz="3200" b="1" i="1" dirty="0">
                <a:latin typeface="Century Gothic" panose="020B0502020202020204" pitchFamily="34" charset="0"/>
              </a:rPr>
              <a:t>Module 1: </a:t>
            </a:r>
            <a:r>
              <a:rPr lang="en-US" sz="3200" dirty="0">
                <a:latin typeface="Century Gothic" panose="020B0502020202020204" pitchFamily="34" charset="0"/>
              </a:rPr>
              <a:t>What is Participatory Monitoring and Evaluation?</a:t>
            </a:r>
            <a:r>
              <a:rPr lang="en-US" sz="3200" b="1" dirty="0">
                <a:latin typeface="Century Gothic" panose="020B0502020202020204" pitchFamily="34" charset="0"/>
              </a:rPr>
              <a:t> </a:t>
            </a:r>
          </a:p>
          <a:p>
            <a:r>
              <a:rPr lang="en-US" sz="3200" b="1" i="1" dirty="0">
                <a:latin typeface="Century Gothic" panose="020B0502020202020204" pitchFamily="34" charset="0"/>
              </a:rPr>
              <a:t>Module 2: </a:t>
            </a:r>
            <a:r>
              <a:rPr lang="en-US" sz="3200" dirty="0">
                <a:latin typeface="Century Gothic" panose="020B0502020202020204" pitchFamily="34" charset="0"/>
              </a:rPr>
              <a:t>How Can a Simple M&amp;E Model Be Used to Tell a Story?</a:t>
            </a:r>
          </a:p>
          <a:p>
            <a:r>
              <a:rPr lang="en-US" sz="3200" dirty="0">
                <a:latin typeface="Century Gothic" panose="020B0502020202020204" pitchFamily="34" charset="0"/>
              </a:rPr>
              <a:t> </a:t>
            </a:r>
          </a:p>
          <a:p>
            <a:r>
              <a:rPr lang="en-US" sz="3200" b="1" dirty="0">
                <a:solidFill>
                  <a:srgbClr val="A7BF39"/>
                </a:solidFill>
                <a:latin typeface="Century Gothic" panose="020B0502020202020204" pitchFamily="34" charset="0"/>
              </a:rPr>
              <a:t>Lunch</a:t>
            </a:r>
            <a:endParaRPr lang="en-US" sz="3200" dirty="0">
              <a:solidFill>
                <a:srgbClr val="A7BF39"/>
              </a:solidFill>
              <a:latin typeface="Century Gothic" panose="020B0502020202020204" pitchFamily="34" charset="0"/>
            </a:endParaRPr>
          </a:p>
          <a:p>
            <a:endParaRPr lang="en-US" sz="3200" i="1" dirty="0">
              <a:latin typeface="Century Gothic" panose="020B0502020202020204" pitchFamily="34" charset="0"/>
            </a:endParaRPr>
          </a:p>
          <a:p>
            <a:r>
              <a:rPr lang="en-US" sz="3200" b="1" i="1" dirty="0">
                <a:latin typeface="Century Gothic" panose="020B0502020202020204" pitchFamily="34" charset="0"/>
              </a:rPr>
              <a:t>Module 3: </a:t>
            </a:r>
            <a:r>
              <a:rPr lang="en-US" sz="3200" dirty="0">
                <a:latin typeface="Century Gothic" panose="020B0502020202020204" pitchFamily="34" charset="0"/>
              </a:rPr>
              <a:t>What Are the Benefits of Adding a Participatory Approach to Traditional M&amp;E?</a:t>
            </a:r>
          </a:p>
          <a:p>
            <a:r>
              <a:rPr lang="en-US" sz="3200" b="1" i="1" dirty="0">
                <a:latin typeface="Century Gothic" panose="020B0502020202020204" pitchFamily="34" charset="0"/>
              </a:rPr>
              <a:t>Module 4:  </a:t>
            </a:r>
            <a:r>
              <a:rPr lang="en-US" sz="3200" dirty="0">
                <a:latin typeface="Century Gothic" panose="020B0502020202020204" pitchFamily="34" charset="0"/>
              </a:rPr>
              <a:t>What Is the PM&amp;E Programme Path?</a:t>
            </a:r>
          </a:p>
          <a:p>
            <a:endParaRPr lang="en-US" dirty="0"/>
          </a:p>
        </p:txBody>
      </p:sp>
    </p:spTree>
    <p:extLst>
      <p:ext uri="{BB962C8B-B14F-4D97-AF65-F5344CB8AC3E}">
        <p14:creationId xmlns:p14="http://schemas.microsoft.com/office/powerpoint/2010/main" val="3412187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9220200" cy="738664"/>
          </a:xfrm>
        </p:spPr>
        <p:txBody>
          <a:bodyPr/>
          <a:lstStyle/>
          <a:p>
            <a:r>
              <a:rPr lang="en-US" dirty="0">
                <a:latin typeface="Century Gothic" panose="020B0502020202020204" pitchFamily="34" charset="0"/>
              </a:rPr>
              <a:t>Day 2 </a:t>
            </a:r>
          </a:p>
        </p:txBody>
      </p:sp>
      <p:sp>
        <p:nvSpPr>
          <p:cNvPr id="3" name="Text Placeholder 2"/>
          <p:cNvSpPr>
            <a:spLocks noGrp="1"/>
          </p:cNvSpPr>
          <p:nvPr>
            <p:ph type="body" idx="1"/>
          </p:nvPr>
        </p:nvSpPr>
        <p:spPr>
          <a:xfrm>
            <a:off x="838200" y="1905000"/>
            <a:ext cx="8686800" cy="5262979"/>
          </a:xfrm>
        </p:spPr>
        <p:txBody>
          <a:bodyPr/>
          <a:lstStyle/>
          <a:p>
            <a:r>
              <a:rPr lang="en-US" sz="3400" b="1" dirty="0">
                <a:solidFill>
                  <a:srgbClr val="A7BF39"/>
                </a:solidFill>
                <a:latin typeface="Century Gothic" panose="020B0502020202020204" pitchFamily="34" charset="0"/>
              </a:rPr>
              <a:t>Session 2: PM&amp;E Community Group Tools</a:t>
            </a:r>
          </a:p>
          <a:p>
            <a:r>
              <a:rPr lang="en-US" sz="3400" b="1" i="1" dirty="0">
                <a:latin typeface="Century Gothic" panose="020B0502020202020204" pitchFamily="34" charset="0"/>
              </a:rPr>
              <a:t>Module 1: </a:t>
            </a:r>
            <a:r>
              <a:rPr lang="en-US" sz="3400" dirty="0">
                <a:latin typeface="Century Gothic" panose="020B0502020202020204" pitchFamily="34" charset="0"/>
              </a:rPr>
              <a:t>Vulnerability Map</a:t>
            </a:r>
          </a:p>
          <a:p>
            <a:r>
              <a:rPr lang="en-US" sz="3400" b="1" i="1" dirty="0">
                <a:latin typeface="Century Gothic" panose="020B0502020202020204" pitchFamily="34" charset="0"/>
              </a:rPr>
              <a:t>Module 2: </a:t>
            </a:r>
            <a:r>
              <a:rPr lang="en-US" sz="3400" dirty="0">
                <a:latin typeface="Century Gothic" panose="020B0502020202020204" pitchFamily="34" charset="0"/>
              </a:rPr>
              <a:t>Community Concerns    Brainstorm</a:t>
            </a:r>
          </a:p>
          <a:p>
            <a:endParaRPr lang="en-US" sz="3400" b="1" dirty="0">
              <a:latin typeface="Century Gothic" panose="020B0502020202020204" pitchFamily="34" charset="0"/>
            </a:endParaRPr>
          </a:p>
          <a:p>
            <a:r>
              <a:rPr lang="en-US" sz="3400" b="1" dirty="0">
                <a:solidFill>
                  <a:srgbClr val="A7BF39"/>
                </a:solidFill>
                <a:latin typeface="Century Gothic" panose="020B0502020202020204" pitchFamily="34" charset="0"/>
              </a:rPr>
              <a:t>Lunch</a:t>
            </a:r>
            <a:endParaRPr lang="en-US" sz="3400" dirty="0">
              <a:solidFill>
                <a:srgbClr val="A7BF39"/>
              </a:solidFill>
              <a:latin typeface="Century Gothic" panose="020B0502020202020204" pitchFamily="34" charset="0"/>
            </a:endParaRPr>
          </a:p>
          <a:p>
            <a:endParaRPr lang="en-US" sz="3400" i="1" dirty="0">
              <a:latin typeface="Century Gothic" panose="020B0502020202020204" pitchFamily="34" charset="0"/>
            </a:endParaRPr>
          </a:p>
          <a:p>
            <a:r>
              <a:rPr lang="en-US" sz="3400" b="1" i="1" dirty="0">
                <a:latin typeface="Century Gothic" panose="020B0502020202020204" pitchFamily="34" charset="0"/>
              </a:rPr>
              <a:t>Module 3: </a:t>
            </a:r>
            <a:r>
              <a:rPr lang="en-US" sz="3400" dirty="0">
                <a:latin typeface="Century Gothic" panose="020B0502020202020204" pitchFamily="34" charset="0"/>
              </a:rPr>
              <a:t>Programme Action Calendar</a:t>
            </a:r>
          </a:p>
          <a:p>
            <a:r>
              <a:rPr lang="en-US" sz="3400" b="1" i="1" dirty="0">
                <a:latin typeface="Century Gothic" panose="020B0502020202020204" pitchFamily="34" charset="0"/>
              </a:rPr>
              <a:t>Module 4: </a:t>
            </a:r>
            <a:r>
              <a:rPr lang="en-US" sz="3400" dirty="0">
                <a:latin typeface="Century Gothic" panose="020B0502020202020204" pitchFamily="34" charset="0"/>
              </a:rPr>
              <a:t>Community</a:t>
            </a:r>
            <a:r>
              <a:rPr lang="en-US" sz="3400" i="1" dirty="0">
                <a:latin typeface="Century Gothic" panose="020B0502020202020204" pitchFamily="34" charset="0"/>
              </a:rPr>
              <a:t> </a:t>
            </a:r>
            <a:r>
              <a:rPr lang="en-US" sz="3400" dirty="0">
                <a:latin typeface="Century Gothic" panose="020B0502020202020204" pitchFamily="34" charset="0"/>
              </a:rPr>
              <a:t>Monitoring Table</a:t>
            </a:r>
          </a:p>
          <a:p>
            <a:endParaRPr lang="en-US" sz="3600" dirty="0"/>
          </a:p>
        </p:txBody>
      </p:sp>
    </p:spTree>
    <p:extLst>
      <p:ext uri="{BB962C8B-B14F-4D97-AF65-F5344CB8AC3E}">
        <p14:creationId xmlns:p14="http://schemas.microsoft.com/office/powerpoint/2010/main" val="994411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8394700" cy="738664"/>
          </a:xfrm>
        </p:spPr>
        <p:txBody>
          <a:bodyPr/>
          <a:lstStyle/>
          <a:p>
            <a:r>
              <a:rPr lang="en-US" dirty="0">
                <a:latin typeface="Century Gothic" panose="020B0502020202020204" pitchFamily="34" charset="0"/>
              </a:rPr>
              <a:t>Day 3: Morning</a:t>
            </a:r>
          </a:p>
        </p:txBody>
      </p:sp>
      <p:sp>
        <p:nvSpPr>
          <p:cNvPr id="3" name="Text Placeholder 2"/>
          <p:cNvSpPr>
            <a:spLocks noGrp="1"/>
          </p:cNvSpPr>
          <p:nvPr>
            <p:ph type="body" idx="1"/>
          </p:nvPr>
        </p:nvSpPr>
        <p:spPr>
          <a:xfrm>
            <a:off x="685800" y="1371600"/>
            <a:ext cx="9372600" cy="3877985"/>
          </a:xfrm>
        </p:spPr>
        <p:txBody>
          <a:bodyPr/>
          <a:lstStyle/>
          <a:p>
            <a:endParaRPr lang="en-US" sz="3600" b="1" dirty="0"/>
          </a:p>
          <a:p>
            <a:r>
              <a:rPr lang="en-US" sz="3600" b="1" dirty="0">
                <a:solidFill>
                  <a:srgbClr val="A7BF39"/>
                </a:solidFill>
                <a:latin typeface="Century Gothic" panose="020B0502020202020204" pitchFamily="34" charset="0"/>
              </a:rPr>
              <a:t>Session 2: PM&amp;E Tools </a:t>
            </a:r>
            <a:r>
              <a:rPr lang="en-US" sz="2800" dirty="0">
                <a:latin typeface="Century Gothic" panose="020B0502020202020204" pitchFamily="34" charset="0"/>
              </a:rPr>
              <a:t>(continued) </a:t>
            </a:r>
          </a:p>
          <a:p>
            <a:r>
              <a:rPr lang="en-US" sz="3600" b="1" i="1" dirty="0">
                <a:latin typeface="Century Gothic" panose="020B0502020202020204" pitchFamily="34" charset="0"/>
              </a:rPr>
              <a:t>Module 5: </a:t>
            </a:r>
            <a:r>
              <a:rPr lang="en-US" sz="3600" dirty="0">
                <a:latin typeface="Century Gothic" panose="020B0502020202020204" pitchFamily="34" charset="0"/>
              </a:rPr>
              <a:t>Community Scorecard</a:t>
            </a:r>
          </a:p>
          <a:p>
            <a:r>
              <a:rPr lang="en-US" sz="3600" b="1" i="1" dirty="0">
                <a:latin typeface="Century Gothic" panose="020B0502020202020204" pitchFamily="34" charset="0"/>
              </a:rPr>
              <a:t>Module 6: </a:t>
            </a:r>
            <a:r>
              <a:rPr lang="en-US" sz="3600" dirty="0">
                <a:latin typeface="Century Gothic" panose="020B0502020202020204" pitchFamily="34" charset="0"/>
              </a:rPr>
              <a:t>Single Case Review</a:t>
            </a:r>
          </a:p>
          <a:p>
            <a:endParaRPr lang="en-US" sz="3600" b="1" dirty="0">
              <a:latin typeface="Century Gothic" panose="020B0502020202020204" pitchFamily="34" charset="0"/>
            </a:endParaRPr>
          </a:p>
          <a:p>
            <a:r>
              <a:rPr lang="en-US" sz="3600" b="1" dirty="0">
                <a:solidFill>
                  <a:srgbClr val="A7BF39"/>
                </a:solidFill>
                <a:latin typeface="Century Gothic" panose="020B0502020202020204" pitchFamily="34" charset="0"/>
              </a:rPr>
              <a:t>Lunch</a:t>
            </a:r>
          </a:p>
          <a:p>
            <a:endParaRPr lang="en-US" sz="3600" dirty="0"/>
          </a:p>
        </p:txBody>
      </p:sp>
    </p:spTree>
    <p:extLst>
      <p:ext uri="{BB962C8B-B14F-4D97-AF65-F5344CB8AC3E}">
        <p14:creationId xmlns:p14="http://schemas.microsoft.com/office/powerpoint/2010/main" val="377837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8470900" cy="738664"/>
          </a:xfrm>
        </p:spPr>
        <p:txBody>
          <a:bodyPr/>
          <a:lstStyle/>
          <a:p>
            <a:r>
              <a:rPr lang="en-US" dirty="0">
                <a:latin typeface="Century Gothic" panose="020B0502020202020204" pitchFamily="34" charset="0"/>
              </a:rPr>
              <a:t>Day 3: Afternoon</a:t>
            </a:r>
          </a:p>
        </p:txBody>
      </p:sp>
      <p:sp>
        <p:nvSpPr>
          <p:cNvPr id="3" name="Text Placeholder 2"/>
          <p:cNvSpPr>
            <a:spLocks noGrp="1"/>
          </p:cNvSpPr>
          <p:nvPr>
            <p:ph type="body" idx="1"/>
          </p:nvPr>
        </p:nvSpPr>
        <p:spPr>
          <a:xfrm>
            <a:off x="609600" y="1678424"/>
            <a:ext cx="9448800" cy="6093976"/>
          </a:xfrm>
        </p:spPr>
        <p:txBody>
          <a:bodyPr/>
          <a:lstStyle/>
          <a:p>
            <a:r>
              <a:rPr lang="en-US" sz="3600" b="1" dirty="0">
                <a:solidFill>
                  <a:srgbClr val="A7BF39"/>
                </a:solidFill>
                <a:latin typeface="Century Gothic" panose="020B0502020202020204" pitchFamily="34" charset="0"/>
              </a:rPr>
              <a:t>Session 3: Reflection and Action</a:t>
            </a:r>
            <a:endParaRPr lang="en-US" sz="3600" dirty="0">
              <a:solidFill>
                <a:srgbClr val="A7BF39"/>
              </a:solidFill>
              <a:latin typeface="Century Gothic" panose="020B0502020202020204" pitchFamily="34" charset="0"/>
            </a:endParaRPr>
          </a:p>
          <a:p>
            <a:r>
              <a:rPr lang="en-US" sz="3600" b="1" i="1" dirty="0">
                <a:latin typeface="Century Gothic" panose="020B0502020202020204" pitchFamily="34" charset="0"/>
              </a:rPr>
              <a:t>Module 1: </a:t>
            </a:r>
            <a:r>
              <a:rPr lang="en-US" sz="3600" dirty="0">
                <a:latin typeface="Century Gothic" panose="020B0502020202020204" pitchFamily="34" charset="0"/>
              </a:rPr>
              <a:t>Why Reflect?</a:t>
            </a:r>
          </a:p>
          <a:p>
            <a:r>
              <a:rPr lang="en-US" sz="3600" b="1" i="1" dirty="0">
                <a:latin typeface="Century Gothic" panose="020B0502020202020204" pitchFamily="34" charset="0"/>
              </a:rPr>
              <a:t>Module 2: </a:t>
            </a:r>
            <a:r>
              <a:rPr lang="en-US" sz="3600" dirty="0">
                <a:latin typeface="Century Gothic" panose="020B0502020202020204" pitchFamily="34" charset="0"/>
              </a:rPr>
              <a:t>How to Reflect Using Information from  Monitoring Activities</a:t>
            </a:r>
          </a:p>
          <a:p>
            <a:r>
              <a:rPr lang="en-US" sz="3600" b="1" i="1" dirty="0">
                <a:latin typeface="Century Gothic" panose="020B0502020202020204" pitchFamily="34" charset="0"/>
              </a:rPr>
              <a:t>Module 3:  </a:t>
            </a:r>
            <a:r>
              <a:rPr lang="en-US" sz="3600" dirty="0">
                <a:latin typeface="Century Gothic" panose="020B0502020202020204" pitchFamily="34" charset="0"/>
              </a:rPr>
              <a:t>How to Take Action</a:t>
            </a:r>
          </a:p>
          <a:p>
            <a:endParaRPr lang="en-US" sz="3600" b="1" dirty="0">
              <a:latin typeface="Century Gothic" panose="020B0502020202020204" pitchFamily="34" charset="0"/>
            </a:endParaRPr>
          </a:p>
          <a:p>
            <a:r>
              <a:rPr lang="en-US" sz="3600" b="1" dirty="0">
                <a:solidFill>
                  <a:srgbClr val="A7BF39"/>
                </a:solidFill>
                <a:latin typeface="Century Gothic" panose="020B0502020202020204" pitchFamily="34" charset="0"/>
              </a:rPr>
              <a:t>Session 4: Community Practice</a:t>
            </a:r>
          </a:p>
          <a:p>
            <a:r>
              <a:rPr lang="en-US" sz="3600" b="1" i="1" dirty="0">
                <a:latin typeface="Century Gothic" panose="020B0502020202020204" pitchFamily="34" charset="0"/>
              </a:rPr>
              <a:t>Module 1: </a:t>
            </a:r>
            <a:r>
              <a:rPr lang="en-US" sz="3600" dirty="0">
                <a:latin typeface="Century Gothic" panose="020B0502020202020204" pitchFamily="34" charset="0"/>
              </a:rPr>
              <a:t>How to Prepare Your Community Meeting</a:t>
            </a:r>
          </a:p>
          <a:p>
            <a:r>
              <a:rPr lang="en-US" sz="3600" b="1" i="1" dirty="0">
                <a:latin typeface="Century Gothic" panose="020B0502020202020204" pitchFamily="34" charset="0"/>
              </a:rPr>
              <a:t>Module 2: </a:t>
            </a:r>
            <a:r>
              <a:rPr lang="en-US" sz="3600" dirty="0">
                <a:latin typeface="Century Gothic" panose="020B0502020202020204" pitchFamily="34" charset="0"/>
              </a:rPr>
              <a:t>How to Facilitate a Meeting</a:t>
            </a:r>
          </a:p>
          <a:p>
            <a:endParaRPr lang="en-US" sz="3600" dirty="0"/>
          </a:p>
        </p:txBody>
      </p:sp>
    </p:spTree>
    <p:extLst>
      <p:ext uri="{BB962C8B-B14F-4D97-AF65-F5344CB8AC3E}">
        <p14:creationId xmlns:p14="http://schemas.microsoft.com/office/powerpoint/2010/main" val="2019448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8763000" cy="738664"/>
          </a:xfrm>
        </p:spPr>
        <p:txBody>
          <a:bodyPr/>
          <a:lstStyle/>
          <a:p>
            <a:r>
              <a:rPr lang="en-US" dirty="0">
                <a:latin typeface="Century Gothic" panose="020B0502020202020204" pitchFamily="34" charset="0"/>
              </a:rPr>
              <a:t>Day 4</a:t>
            </a:r>
          </a:p>
        </p:txBody>
      </p:sp>
      <p:sp>
        <p:nvSpPr>
          <p:cNvPr id="3" name="Text Placeholder 2"/>
          <p:cNvSpPr>
            <a:spLocks noGrp="1"/>
          </p:cNvSpPr>
          <p:nvPr>
            <p:ph type="body" idx="1"/>
          </p:nvPr>
        </p:nvSpPr>
        <p:spPr>
          <a:xfrm>
            <a:off x="495300" y="1828800"/>
            <a:ext cx="8991600" cy="4985980"/>
          </a:xfrm>
        </p:spPr>
        <p:txBody>
          <a:bodyPr/>
          <a:lstStyle/>
          <a:p>
            <a:r>
              <a:rPr lang="en-US" sz="3600" b="1" dirty="0">
                <a:solidFill>
                  <a:srgbClr val="A7BF39"/>
                </a:solidFill>
                <a:latin typeface="Century Gothic" panose="020B0502020202020204" pitchFamily="34" charset="0"/>
              </a:rPr>
              <a:t>Session 4: Community Practice </a:t>
            </a:r>
            <a:r>
              <a:rPr lang="en-US" sz="2800" dirty="0">
                <a:latin typeface="Century Gothic" panose="020B0502020202020204" pitchFamily="34" charset="0"/>
              </a:rPr>
              <a:t>(continued)</a:t>
            </a:r>
          </a:p>
          <a:p>
            <a:r>
              <a:rPr lang="en-US" sz="3600" b="1" i="1" dirty="0">
                <a:latin typeface="Century Gothic" panose="020B0502020202020204" pitchFamily="34" charset="0"/>
              </a:rPr>
              <a:t>Module 3: </a:t>
            </a:r>
            <a:r>
              <a:rPr lang="en-US" sz="3600" dirty="0">
                <a:latin typeface="Century Gothic" panose="020B0502020202020204" pitchFamily="34" charset="0"/>
              </a:rPr>
              <a:t>How to Conduct a Community Meeting Using PM&amp;E Tools (field practice)</a:t>
            </a:r>
          </a:p>
          <a:p>
            <a:endParaRPr lang="en-US" sz="3600" b="1" dirty="0">
              <a:latin typeface="Century Gothic" panose="020B0502020202020204" pitchFamily="34" charset="0"/>
            </a:endParaRPr>
          </a:p>
          <a:p>
            <a:r>
              <a:rPr lang="en-US" sz="3600" b="1" dirty="0">
                <a:solidFill>
                  <a:srgbClr val="A7BF39"/>
                </a:solidFill>
                <a:latin typeface="Century Gothic" panose="020B0502020202020204" pitchFamily="34" charset="0"/>
              </a:rPr>
              <a:t>Lunch</a:t>
            </a:r>
          </a:p>
          <a:p>
            <a:endParaRPr lang="en-US" sz="3600" dirty="0">
              <a:latin typeface="Century Gothic" panose="020B0502020202020204" pitchFamily="34" charset="0"/>
            </a:endParaRPr>
          </a:p>
          <a:p>
            <a:r>
              <a:rPr lang="en-US" sz="3600" b="1" i="1" dirty="0">
                <a:latin typeface="Century Gothic" panose="020B0502020202020204" pitchFamily="34" charset="0"/>
              </a:rPr>
              <a:t>Module 4: </a:t>
            </a:r>
            <a:r>
              <a:rPr lang="en-US" sz="3600" dirty="0">
                <a:latin typeface="Century Gothic" panose="020B0502020202020204" pitchFamily="34" charset="0"/>
              </a:rPr>
              <a:t>How to Share Field Practice Experiences and Evaluate PM&amp;E Training </a:t>
            </a:r>
          </a:p>
        </p:txBody>
      </p:sp>
    </p:spTree>
    <p:extLst>
      <p:ext uri="{BB962C8B-B14F-4D97-AF65-F5344CB8AC3E}">
        <p14:creationId xmlns:p14="http://schemas.microsoft.com/office/powerpoint/2010/main" val="938492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1828800"/>
            <a:ext cx="8257539" cy="1723549"/>
          </a:xfrm>
        </p:spPr>
        <p:txBody>
          <a:bodyPr/>
          <a:lstStyle/>
          <a:p>
            <a:endParaRPr lang="en-US" sz="4000" dirty="0"/>
          </a:p>
          <a:p>
            <a:pPr marL="571500" indent="-571500">
              <a:buFont typeface="Arial"/>
              <a:buChar char="•"/>
            </a:pPr>
            <a:endParaRPr lang="en-US" dirty="0"/>
          </a:p>
          <a:p>
            <a:pPr marL="571500" indent="-571500">
              <a:buFont typeface="Arial"/>
              <a:buChar char="•"/>
            </a:pPr>
            <a:endParaRPr lang="en-US" dirty="0"/>
          </a:p>
          <a:p>
            <a:endParaRPr lang="en-US" dirty="0"/>
          </a:p>
          <a:p>
            <a:endParaRPr lang="en-US" dirty="0"/>
          </a:p>
        </p:txBody>
      </p:sp>
      <p:sp>
        <p:nvSpPr>
          <p:cNvPr id="4" name="Rectangle 3"/>
          <p:cNvSpPr/>
          <p:nvPr/>
        </p:nvSpPr>
        <p:spPr>
          <a:xfrm>
            <a:off x="0" y="1371600"/>
            <a:ext cx="10058400" cy="4343400"/>
          </a:xfrm>
          <a:prstGeom prst="rect">
            <a:avLst/>
          </a:prstGeom>
          <a:solidFill>
            <a:srgbClr val="411F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133600" y="3657600"/>
            <a:ext cx="5949064" cy="1446550"/>
          </a:xfrm>
          <a:prstGeom prst="rect">
            <a:avLst/>
          </a:prstGeom>
          <a:noFill/>
        </p:spPr>
        <p:txBody>
          <a:bodyPr wrap="none" rtlCol="0">
            <a:spAutoFit/>
          </a:bodyPr>
          <a:lstStyle/>
          <a:p>
            <a:r>
              <a:rPr lang="en-US" sz="4400" b="1" dirty="0">
                <a:solidFill>
                  <a:schemeClr val="bg1"/>
                </a:solidFill>
                <a:latin typeface="Century Gothic" panose="020B0502020202020204" pitchFamily="34" charset="0"/>
              </a:rPr>
              <a:t>Session 1:</a:t>
            </a:r>
          </a:p>
          <a:p>
            <a:r>
              <a:rPr lang="en-US" sz="4400" dirty="0">
                <a:solidFill>
                  <a:schemeClr val="bg1"/>
                </a:solidFill>
                <a:latin typeface="Century Gothic" panose="020B0502020202020204" pitchFamily="34" charset="0"/>
              </a:rPr>
              <a:t>Introduction to PM&amp;E</a:t>
            </a:r>
          </a:p>
        </p:txBody>
      </p:sp>
    </p:spTree>
    <p:extLst>
      <p:ext uri="{BB962C8B-B14F-4D97-AF65-F5344CB8AC3E}">
        <p14:creationId xmlns:p14="http://schemas.microsoft.com/office/powerpoint/2010/main" val="3706459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1360" y="457200"/>
            <a:ext cx="7950200" cy="738664"/>
          </a:xfrm>
        </p:spPr>
        <p:txBody>
          <a:bodyPr/>
          <a:lstStyle/>
          <a:p>
            <a:r>
              <a:rPr lang="en-US" dirty="0">
                <a:latin typeface="Century Gothic" panose="020B0502020202020204" pitchFamily="34" charset="0"/>
              </a:rPr>
              <a:t>What Is PM&amp;E?</a:t>
            </a:r>
          </a:p>
        </p:txBody>
      </p:sp>
      <p:sp>
        <p:nvSpPr>
          <p:cNvPr id="3" name="TextBox 2"/>
          <p:cNvSpPr txBox="1"/>
          <p:nvPr/>
        </p:nvSpPr>
        <p:spPr>
          <a:xfrm>
            <a:off x="728980" y="1828800"/>
            <a:ext cx="7620000" cy="5693866"/>
          </a:xfrm>
          <a:prstGeom prst="rect">
            <a:avLst/>
          </a:prstGeom>
          <a:noFill/>
          <a:ln w="19050" cap="sq" cmpd="sng">
            <a:noFill/>
          </a:ln>
        </p:spPr>
        <p:txBody>
          <a:bodyPr wrap="square" rtlCol="0">
            <a:spAutoFit/>
          </a:bodyPr>
          <a:lstStyle/>
          <a:p>
            <a:r>
              <a:rPr lang="en-US" sz="2800" b="1" dirty="0">
                <a:latin typeface="Century Gothic" panose="020B0502020202020204" pitchFamily="34" charset="0"/>
              </a:rPr>
              <a:t>Participation</a:t>
            </a:r>
          </a:p>
          <a:p>
            <a:pPr algn="ctr"/>
            <a:endParaRPr lang="en-US" sz="2800" b="1" u="sng" dirty="0">
              <a:latin typeface="Century Gothic" panose="020B0502020202020204" pitchFamily="34" charset="0"/>
            </a:endParaRPr>
          </a:p>
          <a:p>
            <a:pPr marL="457200" indent="-457200">
              <a:buFont typeface="Arial"/>
              <a:buChar char="•"/>
            </a:pPr>
            <a:r>
              <a:rPr lang="en-US" sz="2800" dirty="0">
                <a:latin typeface="Century Gothic" panose="020B0502020202020204" pitchFamily="34" charset="0"/>
              </a:rPr>
              <a:t>Taking part in a joint activity</a:t>
            </a:r>
          </a:p>
          <a:p>
            <a:pPr marL="457200" indent="-457200">
              <a:buFont typeface="Arial"/>
              <a:buChar char="•"/>
            </a:pPr>
            <a:endParaRPr lang="en-US" sz="2800" dirty="0">
              <a:latin typeface="Century Gothic" panose="020B0502020202020204" pitchFamily="34" charset="0"/>
            </a:endParaRPr>
          </a:p>
          <a:p>
            <a:pPr marL="457200" indent="-457200">
              <a:buFont typeface="Arial"/>
              <a:buChar char="•"/>
            </a:pPr>
            <a:r>
              <a:rPr lang="en-US" sz="2800" dirty="0">
                <a:latin typeface="Century Gothic" panose="020B0502020202020204" pitchFamily="34" charset="0"/>
              </a:rPr>
              <a:t>Sharing different experiences, capabilities, and knowledge with one another</a:t>
            </a:r>
          </a:p>
          <a:p>
            <a:pPr marL="457200" indent="-457200">
              <a:buFont typeface="Arial"/>
              <a:buChar char="•"/>
            </a:pPr>
            <a:endParaRPr lang="en-US" sz="2800" dirty="0">
              <a:latin typeface="Century Gothic" panose="020B0502020202020204" pitchFamily="34" charset="0"/>
            </a:endParaRPr>
          </a:p>
          <a:p>
            <a:pPr marL="457200" indent="-457200">
              <a:buFont typeface="Arial"/>
              <a:buChar char="•"/>
            </a:pPr>
            <a:r>
              <a:rPr lang="en-US" sz="2800" dirty="0">
                <a:latin typeface="Century Gothic" panose="020B0502020202020204" pitchFamily="34" charset="0"/>
              </a:rPr>
              <a:t>Listening, learning, asking questions, and showing respect for all persons involved</a:t>
            </a:r>
          </a:p>
          <a:p>
            <a:pPr marL="457200" indent="-457200">
              <a:buFont typeface="Arial"/>
              <a:buChar char="•"/>
            </a:pPr>
            <a:endParaRPr lang="en-US" sz="2800" dirty="0">
              <a:latin typeface="Century Gothic" panose="020B0502020202020204" pitchFamily="34" charset="0"/>
            </a:endParaRPr>
          </a:p>
          <a:p>
            <a:pPr marL="457200" indent="-457200">
              <a:buFont typeface="Arial"/>
              <a:buChar char="•"/>
            </a:pPr>
            <a:r>
              <a:rPr lang="en-US" sz="2800" dirty="0">
                <a:latin typeface="Century Gothic" panose="020B0502020202020204" pitchFamily="34" charset="0"/>
              </a:rPr>
              <a:t>Empowering the community</a:t>
            </a:r>
          </a:p>
          <a:p>
            <a:pPr marL="457200" indent="-457200">
              <a:buFont typeface="Arial"/>
              <a:buChar char="•"/>
            </a:pPr>
            <a:endParaRPr lang="en-US" sz="2800" dirty="0"/>
          </a:p>
        </p:txBody>
      </p:sp>
    </p:spTree>
    <p:extLst>
      <p:ext uri="{BB962C8B-B14F-4D97-AF65-F5344CB8AC3E}">
        <p14:creationId xmlns:p14="http://schemas.microsoft.com/office/powerpoint/2010/main" val="1808643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81000"/>
            <a:ext cx="7950200" cy="738664"/>
          </a:xfrm>
        </p:spPr>
        <p:txBody>
          <a:bodyPr/>
          <a:lstStyle/>
          <a:p>
            <a:r>
              <a:rPr lang="en-US" dirty="0">
                <a:latin typeface="Century Gothic" panose="020B0502020202020204" pitchFamily="34" charset="0"/>
              </a:rPr>
              <a:t>What Is PM&amp;E?</a:t>
            </a:r>
          </a:p>
        </p:txBody>
      </p:sp>
      <p:sp>
        <p:nvSpPr>
          <p:cNvPr id="4" name="TextBox 3"/>
          <p:cNvSpPr txBox="1"/>
          <p:nvPr/>
        </p:nvSpPr>
        <p:spPr>
          <a:xfrm>
            <a:off x="838200" y="1676400"/>
            <a:ext cx="6007100" cy="5693866"/>
          </a:xfrm>
          <a:prstGeom prst="rect">
            <a:avLst/>
          </a:prstGeom>
          <a:noFill/>
          <a:ln w="19050" cap="sq" cmpd="sng">
            <a:noFill/>
          </a:ln>
        </p:spPr>
        <p:txBody>
          <a:bodyPr wrap="square" rtlCol="0">
            <a:spAutoFit/>
          </a:bodyPr>
          <a:lstStyle/>
          <a:p>
            <a:r>
              <a:rPr lang="en-US" sz="2800" b="1" dirty="0">
                <a:latin typeface="Century Gothic" panose="020B0502020202020204" pitchFamily="34" charset="0"/>
              </a:rPr>
              <a:t>Monitoring</a:t>
            </a:r>
          </a:p>
          <a:p>
            <a:pPr marL="457200" indent="-457200">
              <a:lnSpc>
                <a:spcPct val="150000"/>
              </a:lnSpc>
              <a:buFont typeface="Arial"/>
              <a:buChar char="•"/>
            </a:pPr>
            <a:r>
              <a:rPr lang="en-US" sz="2800" dirty="0">
                <a:latin typeface="Century Gothic" panose="020B0502020202020204" pitchFamily="34" charset="0"/>
              </a:rPr>
              <a:t>Watching</a:t>
            </a:r>
          </a:p>
          <a:p>
            <a:pPr marL="457200" indent="-457200">
              <a:lnSpc>
                <a:spcPct val="150000"/>
              </a:lnSpc>
              <a:buFont typeface="Arial"/>
              <a:buChar char="•"/>
            </a:pPr>
            <a:r>
              <a:rPr lang="en-US" sz="2800" dirty="0">
                <a:latin typeface="Century Gothic" panose="020B0502020202020204" pitchFamily="34" charset="0"/>
              </a:rPr>
              <a:t>Checking</a:t>
            </a:r>
          </a:p>
          <a:p>
            <a:pPr marL="457200" indent="-457200">
              <a:lnSpc>
                <a:spcPct val="150000"/>
              </a:lnSpc>
              <a:buFont typeface="Arial"/>
              <a:buChar char="•"/>
            </a:pPr>
            <a:r>
              <a:rPr lang="en-US" sz="2800" dirty="0">
                <a:latin typeface="Century Gothic" panose="020B0502020202020204" pitchFamily="34" charset="0"/>
              </a:rPr>
              <a:t>Looking for changes</a:t>
            </a:r>
          </a:p>
          <a:p>
            <a:pPr marL="457200" indent="-457200">
              <a:lnSpc>
                <a:spcPct val="150000"/>
              </a:lnSpc>
              <a:buFont typeface="Arial"/>
              <a:buChar char="•"/>
            </a:pPr>
            <a:r>
              <a:rPr lang="en-US" sz="2800" dirty="0">
                <a:latin typeface="Century Gothic" panose="020B0502020202020204" pitchFamily="34" charset="0"/>
              </a:rPr>
              <a:t>Observing</a:t>
            </a:r>
          </a:p>
          <a:p>
            <a:pPr marL="457200" indent="-457200">
              <a:lnSpc>
                <a:spcPct val="150000"/>
              </a:lnSpc>
              <a:buFont typeface="Arial"/>
              <a:buChar char="•"/>
            </a:pPr>
            <a:r>
              <a:rPr lang="en-US" sz="2800" dirty="0">
                <a:latin typeface="Century Gothic" panose="020B0502020202020204" pitchFamily="34" charset="0"/>
              </a:rPr>
              <a:t>Counting</a:t>
            </a:r>
          </a:p>
          <a:p>
            <a:pPr marL="457200" indent="-457200">
              <a:lnSpc>
                <a:spcPct val="150000"/>
              </a:lnSpc>
              <a:buFont typeface="Arial"/>
              <a:buChar char="•"/>
            </a:pPr>
            <a:r>
              <a:rPr lang="en-US" sz="2800" dirty="0">
                <a:latin typeface="Century Gothic" panose="020B0502020202020204" pitchFamily="34" charset="0"/>
              </a:rPr>
              <a:t>Measuring</a:t>
            </a:r>
          </a:p>
          <a:p>
            <a:pPr marL="457200" indent="-457200">
              <a:lnSpc>
                <a:spcPct val="150000"/>
              </a:lnSpc>
              <a:buFont typeface="Arial"/>
              <a:buChar char="•"/>
            </a:pPr>
            <a:r>
              <a:rPr lang="en-US" sz="2800" dirty="0">
                <a:latin typeface="Century Gothic" panose="020B0502020202020204" pitchFamily="34" charset="0"/>
              </a:rPr>
              <a:t>Gathering information</a:t>
            </a:r>
          </a:p>
          <a:p>
            <a:pPr marL="457200" indent="-457200">
              <a:lnSpc>
                <a:spcPct val="150000"/>
              </a:lnSpc>
              <a:buFont typeface="Arial"/>
              <a:buChar char="•"/>
            </a:pPr>
            <a:r>
              <a:rPr lang="en-US" sz="2800" dirty="0">
                <a:latin typeface="Century Gothic" panose="020B0502020202020204" pitchFamily="34" charset="0"/>
              </a:rPr>
              <a:t>Tracking progress day to day</a:t>
            </a:r>
          </a:p>
        </p:txBody>
      </p:sp>
    </p:spTree>
    <p:extLst>
      <p:ext uri="{BB962C8B-B14F-4D97-AF65-F5344CB8AC3E}">
        <p14:creationId xmlns:p14="http://schemas.microsoft.com/office/powerpoint/2010/main" val="1805229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81000"/>
            <a:ext cx="7950200" cy="738664"/>
          </a:xfrm>
        </p:spPr>
        <p:txBody>
          <a:bodyPr/>
          <a:lstStyle/>
          <a:p>
            <a:r>
              <a:rPr lang="en-US" dirty="0">
                <a:latin typeface="Century Gothic" panose="020B0502020202020204" pitchFamily="34" charset="0"/>
              </a:rPr>
              <a:t>What Is PM&amp;E?</a:t>
            </a:r>
          </a:p>
        </p:txBody>
      </p:sp>
      <p:sp>
        <p:nvSpPr>
          <p:cNvPr id="5" name="TextBox 4"/>
          <p:cNvSpPr txBox="1"/>
          <p:nvPr/>
        </p:nvSpPr>
        <p:spPr>
          <a:xfrm>
            <a:off x="762000" y="1752600"/>
            <a:ext cx="8229600" cy="5262979"/>
          </a:xfrm>
          <a:prstGeom prst="rect">
            <a:avLst/>
          </a:prstGeom>
          <a:noFill/>
          <a:ln w="19050" cap="sq" cmpd="sng">
            <a:noFill/>
          </a:ln>
        </p:spPr>
        <p:txBody>
          <a:bodyPr wrap="square" rtlCol="0">
            <a:spAutoFit/>
          </a:bodyPr>
          <a:lstStyle/>
          <a:p>
            <a:r>
              <a:rPr lang="en-US" sz="2800" b="1" dirty="0">
                <a:latin typeface="Century Gothic" panose="020B0502020202020204" pitchFamily="34" charset="0"/>
              </a:rPr>
              <a:t>Evaluation</a:t>
            </a:r>
          </a:p>
          <a:p>
            <a:pPr marL="457200" indent="-457200">
              <a:buFont typeface="Arial"/>
              <a:buChar char="•"/>
            </a:pPr>
            <a:endParaRPr lang="en-US" sz="2800" b="1" dirty="0">
              <a:latin typeface="Century Gothic" panose="020B0502020202020204" pitchFamily="34" charset="0"/>
            </a:endParaRPr>
          </a:p>
          <a:p>
            <a:pPr marL="457200" indent="-457200">
              <a:buFont typeface="Arial"/>
              <a:buChar char="•"/>
            </a:pPr>
            <a:r>
              <a:rPr lang="en-US" sz="2800" dirty="0">
                <a:latin typeface="Century Gothic" panose="020B0502020202020204" pitchFamily="34" charset="0"/>
              </a:rPr>
              <a:t>Assessing</a:t>
            </a:r>
          </a:p>
          <a:p>
            <a:pPr marL="457200" indent="-457200">
              <a:lnSpc>
                <a:spcPct val="150000"/>
              </a:lnSpc>
              <a:buFont typeface="Arial"/>
              <a:buChar char="•"/>
            </a:pPr>
            <a:r>
              <a:rPr lang="en-US" sz="2800" dirty="0">
                <a:latin typeface="Century Gothic" panose="020B0502020202020204" pitchFamily="34" charset="0"/>
              </a:rPr>
              <a:t>Reflecting</a:t>
            </a:r>
          </a:p>
          <a:p>
            <a:pPr marL="457200" indent="-457200">
              <a:lnSpc>
                <a:spcPct val="150000"/>
              </a:lnSpc>
              <a:buFont typeface="Arial"/>
              <a:buChar char="•"/>
            </a:pPr>
            <a:r>
              <a:rPr lang="en-US" sz="2800" dirty="0">
                <a:latin typeface="Century Gothic" panose="020B0502020202020204" pitchFamily="34" charset="0"/>
              </a:rPr>
              <a:t>Analysing</a:t>
            </a:r>
          </a:p>
          <a:p>
            <a:pPr marL="457200" indent="-457200">
              <a:lnSpc>
                <a:spcPct val="150000"/>
              </a:lnSpc>
              <a:buFont typeface="Arial"/>
              <a:buChar char="•"/>
            </a:pPr>
            <a:r>
              <a:rPr lang="en-US" sz="2800" dirty="0">
                <a:latin typeface="Century Gothic" panose="020B0502020202020204" pitchFamily="34" charset="0"/>
              </a:rPr>
              <a:t>Learning </a:t>
            </a:r>
          </a:p>
          <a:p>
            <a:pPr marL="457200" indent="-457200">
              <a:lnSpc>
                <a:spcPct val="150000"/>
              </a:lnSpc>
              <a:buFont typeface="Arial"/>
              <a:buChar char="•"/>
            </a:pPr>
            <a:r>
              <a:rPr lang="en-US" sz="2800" dirty="0">
                <a:latin typeface="Century Gothic" panose="020B0502020202020204" pitchFamily="34" charset="0"/>
              </a:rPr>
              <a:t>Making comparisons</a:t>
            </a:r>
          </a:p>
          <a:p>
            <a:pPr marL="457200" indent="-457200">
              <a:lnSpc>
                <a:spcPct val="150000"/>
              </a:lnSpc>
              <a:buFont typeface="Arial"/>
              <a:buChar char="•"/>
            </a:pPr>
            <a:r>
              <a:rPr lang="en-US" sz="2800" dirty="0">
                <a:latin typeface="Century Gothic" panose="020B0502020202020204" pitchFamily="34" charset="0"/>
              </a:rPr>
              <a:t>Telling a story, with a beginning and an end</a:t>
            </a:r>
          </a:p>
          <a:p>
            <a:pPr marL="457200" indent="-457200">
              <a:lnSpc>
                <a:spcPct val="150000"/>
              </a:lnSpc>
              <a:buFont typeface="Arial"/>
              <a:buChar char="•"/>
            </a:pPr>
            <a:endParaRPr lang="en-US" sz="2800" b="1" dirty="0"/>
          </a:p>
        </p:txBody>
      </p:sp>
    </p:spTree>
    <p:extLst>
      <p:ext uri="{BB962C8B-B14F-4D97-AF65-F5344CB8AC3E}">
        <p14:creationId xmlns:p14="http://schemas.microsoft.com/office/powerpoint/2010/main" val="2715458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9791700" cy="677108"/>
          </a:xfrm>
        </p:spPr>
        <p:txBody>
          <a:bodyPr/>
          <a:lstStyle/>
          <a:p>
            <a:r>
              <a:rPr lang="en-US" sz="4400" dirty="0">
                <a:latin typeface="Century Gothic" panose="020B0502020202020204" pitchFamily="34" charset="0"/>
              </a:rPr>
              <a:t>Telling a Story with the M&amp;E Model</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2667000"/>
            <a:ext cx="9753600" cy="1365009"/>
          </a:xfrm>
          <a:prstGeom prst="rect">
            <a:avLst/>
          </a:prstGeom>
        </p:spPr>
      </p:pic>
      <p:sp>
        <p:nvSpPr>
          <p:cNvPr id="4" name="TextBox 3"/>
          <p:cNvSpPr txBox="1"/>
          <p:nvPr/>
        </p:nvSpPr>
        <p:spPr>
          <a:xfrm>
            <a:off x="228600" y="3010046"/>
            <a:ext cx="1752600" cy="492443"/>
          </a:xfrm>
          <a:prstGeom prst="rect">
            <a:avLst/>
          </a:prstGeom>
          <a:noFill/>
          <a:ln>
            <a:noFill/>
          </a:ln>
        </p:spPr>
        <p:txBody>
          <a:bodyPr wrap="square" rtlCol="0" anchor="ctr">
            <a:spAutoFit/>
          </a:bodyPr>
          <a:lstStyle/>
          <a:p>
            <a:pPr algn="ctr"/>
            <a:r>
              <a:rPr lang="en-US" sz="2600" b="1" dirty="0">
                <a:solidFill>
                  <a:schemeClr val="bg1"/>
                </a:solidFill>
                <a:latin typeface="Century Gothic" panose="020B0502020202020204" pitchFamily="34" charset="0"/>
              </a:rPr>
              <a:t>Inputs</a:t>
            </a:r>
          </a:p>
        </p:txBody>
      </p:sp>
      <p:sp>
        <p:nvSpPr>
          <p:cNvPr id="6" name="TextBox 5"/>
          <p:cNvSpPr txBox="1"/>
          <p:nvPr/>
        </p:nvSpPr>
        <p:spPr>
          <a:xfrm>
            <a:off x="2758440" y="2994660"/>
            <a:ext cx="1889760" cy="492443"/>
          </a:xfrm>
          <a:prstGeom prst="rect">
            <a:avLst/>
          </a:prstGeom>
          <a:noFill/>
          <a:ln>
            <a:noFill/>
          </a:ln>
        </p:spPr>
        <p:txBody>
          <a:bodyPr wrap="square" rtlCol="0" anchor="ctr">
            <a:spAutoFit/>
          </a:bodyPr>
          <a:lstStyle/>
          <a:p>
            <a:pPr algn="ctr"/>
            <a:r>
              <a:rPr lang="en-US" sz="2600" b="1" dirty="0">
                <a:solidFill>
                  <a:schemeClr val="bg1"/>
                </a:solidFill>
                <a:latin typeface="Century Gothic" panose="020B0502020202020204" pitchFamily="34" charset="0"/>
              </a:rPr>
              <a:t>Activity</a:t>
            </a:r>
          </a:p>
        </p:txBody>
      </p:sp>
      <p:sp>
        <p:nvSpPr>
          <p:cNvPr id="8" name="TextBox 7"/>
          <p:cNvSpPr txBox="1"/>
          <p:nvPr/>
        </p:nvSpPr>
        <p:spPr>
          <a:xfrm>
            <a:off x="5334000" y="2994659"/>
            <a:ext cx="1905000" cy="492443"/>
          </a:xfrm>
          <a:prstGeom prst="rect">
            <a:avLst/>
          </a:prstGeom>
          <a:noFill/>
          <a:ln>
            <a:noFill/>
          </a:ln>
        </p:spPr>
        <p:txBody>
          <a:bodyPr wrap="square" rtlCol="0" anchor="ctr">
            <a:spAutoFit/>
          </a:bodyPr>
          <a:lstStyle/>
          <a:p>
            <a:pPr algn="ctr"/>
            <a:r>
              <a:rPr lang="en-US" sz="2600" b="1" dirty="0">
                <a:solidFill>
                  <a:schemeClr val="bg1"/>
                </a:solidFill>
                <a:latin typeface="Century Gothic" panose="020B0502020202020204" pitchFamily="34" charset="0"/>
              </a:rPr>
              <a:t>Outputs</a:t>
            </a:r>
          </a:p>
        </p:txBody>
      </p:sp>
      <p:sp>
        <p:nvSpPr>
          <p:cNvPr id="9" name="TextBox 8"/>
          <p:cNvSpPr txBox="1"/>
          <p:nvPr/>
        </p:nvSpPr>
        <p:spPr>
          <a:xfrm>
            <a:off x="7924800" y="3010047"/>
            <a:ext cx="1981200" cy="492443"/>
          </a:xfrm>
          <a:prstGeom prst="rect">
            <a:avLst/>
          </a:prstGeom>
          <a:noFill/>
          <a:ln>
            <a:noFill/>
          </a:ln>
        </p:spPr>
        <p:txBody>
          <a:bodyPr wrap="square" rtlCol="0" anchor="ctr">
            <a:spAutoFit/>
          </a:bodyPr>
          <a:lstStyle/>
          <a:p>
            <a:pPr algn="ctr"/>
            <a:r>
              <a:rPr lang="en-US" sz="2600" b="1" dirty="0">
                <a:solidFill>
                  <a:schemeClr val="bg1"/>
                </a:solidFill>
                <a:latin typeface="Century Gothic" panose="020B0502020202020204" pitchFamily="34" charset="0"/>
              </a:rPr>
              <a:t>Outcomes</a:t>
            </a:r>
          </a:p>
        </p:txBody>
      </p:sp>
    </p:spTree>
    <p:extLst>
      <p:ext uri="{BB962C8B-B14F-4D97-AF65-F5344CB8AC3E}">
        <p14:creationId xmlns:p14="http://schemas.microsoft.com/office/powerpoint/2010/main" val="3274866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9906000" cy="677108"/>
          </a:xfrm>
        </p:spPr>
        <p:txBody>
          <a:bodyPr/>
          <a:lstStyle/>
          <a:p>
            <a:r>
              <a:rPr lang="en-US" sz="4400" dirty="0">
                <a:latin typeface="Century Gothic" panose="020B0502020202020204" pitchFamily="34" charset="0"/>
              </a:rPr>
              <a:t>Telling a Story with the M&amp;E Model</a:t>
            </a:r>
          </a:p>
        </p:txBody>
      </p:sp>
      <p:grpSp>
        <p:nvGrpSpPr>
          <p:cNvPr id="3" name="Group 2"/>
          <p:cNvGrpSpPr/>
          <p:nvPr/>
        </p:nvGrpSpPr>
        <p:grpSpPr>
          <a:xfrm>
            <a:off x="228600" y="2895600"/>
            <a:ext cx="9761220" cy="1905000"/>
            <a:chOff x="228600" y="2895600"/>
            <a:chExt cx="9761220" cy="190500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2895600"/>
              <a:ext cx="9753600" cy="1905000"/>
            </a:xfrm>
            <a:prstGeom prst="rect">
              <a:avLst/>
            </a:prstGeom>
          </p:spPr>
        </p:pic>
        <p:sp>
          <p:nvSpPr>
            <p:cNvPr id="5" name="TextBox 4"/>
            <p:cNvSpPr txBox="1"/>
            <p:nvPr/>
          </p:nvSpPr>
          <p:spPr>
            <a:xfrm>
              <a:off x="304800" y="3511871"/>
              <a:ext cx="1752600" cy="492443"/>
            </a:xfrm>
            <a:prstGeom prst="rect">
              <a:avLst/>
            </a:prstGeom>
            <a:noFill/>
            <a:ln>
              <a:noFill/>
            </a:ln>
          </p:spPr>
          <p:txBody>
            <a:bodyPr wrap="square" rtlCol="0" anchor="ctr">
              <a:spAutoFit/>
            </a:bodyPr>
            <a:lstStyle/>
            <a:p>
              <a:pPr algn="ctr"/>
              <a:r>
                <a:rPr lang="en-US" sz="2600" b="1" dirty="0">
                  <a:solidFill>
                    <a:schemeClr val="bg1"/>
                  </a:solidFill>
                  <a:latin typeface="Century Gothic" panose="020B0502020202020204" pitchFamily="34" charset="0"/>
                </a:rPr>
                <a:t>Seeds</a:t>
              </a:r>
            </a:p>
          </p:txBody>
        </p:sp>
        <p:sp>
          <p:nvSpPr>
            <p:cNvPr id="6" name="TextBox 5"/>
            <p:cNvSpPr txBox="1"/>
            <p:nvPr/>
          </p:nvSpPr>
          <p:spPr>
            <a:xfrm>
              <a:off x="2834640" y="3231026"/>
              <a:ext cx="1889760" cy="1054135"/>
            </a:xfrm>
            <a:prstGeom prst="rect">
              <a:avLst/>
            </a:prstGeom>
            <a:noFill/>
            <a:ln>
              <a:noFill/>
            </a:ln>
          </p:spPr>
          <p:txBody>
            <a:bodyPr wrap="square" rtlCol="0" anchor="ctr">
              <a:spAutoFit/>
            </a:bodyPr>
            <a:lstStyle/>
            <a:p>
              <a:pPr algn="ctr">
                <a:lnSpc>
                  <a:spcPts val="2500"/>
                </a:lnSpc>
              </a:pPr>
              <a:r>
                <a:rPr lang="en-US" sz="2500" b="1" dirty="0">
                  <a:solidFill>
                    <a:schemeClr val="bg1"/>
                  </a:solidFill>
                  <a:latin typeface="Century Gothic" panose="020B0502020202020204" pitchFamily="34" charset="0"/>
                </a:rPr>
                <a:t>Planting and watering</a:t>
              </a:r>
            </a:p>
          </p:txBody>
        </p:sp>
        <p:sp>
          <p:nvSpPr>
            <p:cNvPr id="8" name="TextBox 7"/>
            <p:cNvSpPr txBox="1"/>
            <p:nvPr/>
          </p:nvSpPr>
          <p:spPr>
            <a:xfrm>
              <a:off x="5410200" y="3160732"/>
              <a:ext cx="1905000" cy="1374735"/>
            </a:xfrm>
            <a:prstGeom prst="rect">
              <a:avLst/>
            </a:prstGeom>
            <a:noFill/>
            <a:ln>
              <a:noFill/>
            </a:ln>
          </p:spPr>
          <p:txBody>
            <a:bodyPr wrap="square" rtlCol="0" anchor="ctr">
              <a:spAutoFit/>
            </a:bodyPr>
            <a:lstStyle/>
            <a:p>
              <a:pPr algn="ctr">
                <a:lnSpc>
                  <a:spcPts val="2500"/>
                </a:lnSpc>
              </a:pPr>
              <a:r>
                <a:rPr lang="en-US" sz="2500" b="1" dirty="0">
                  <a:solidFill>
                    <a:schemeClr val="bg1"/>
                  </a:solidFill>
                  <a:latin typeface="Century Gothic" panose="020B0502020202020204" pitchFamily="34" charset="0"/>
                </a:rPr>
                <a:t>Planting with fruits and veggies</a:t>
              </a:r>
            </a:p>
          </p:txBody>
        </p:sp>
        <p:sp>
          <p:nvSpPr>
            <p:cNvPr id="9" name="TextBox 8"/>
            <p:cNvSpPr txBox="1"/>
            <p:nvPr/>
          </p:nvSpPr>
          <p:spPr>
            <a:xfrm>
              <a:off x="8008620" y="3160731"/>
              <a:ext cx="1981200" cy="1374735"/>
            </a:xfrm>
            <a:prstGeom prst="rect">
              <a:avLst/>
            </a:prstGeom>
            <a:noFill/>
            <a:ln>
              <a:noFill/>
            </a:ln>
          </p:spPr>
          <p:txBody>
            <a:bodyPr wrap="square" rtlCol="0" anchor="ctr">
              <a:spAutoFit/>
            </a:bodyPr>
            <a:lstStyle/>
            <a:p>
              <a:pPr algn="ctr">
                <a:lnSpc>
                  <a:spcPts val="2500"/>
                </a:lnSpc>
              </a:pPr>
              <a:r>
                <a:rPr lang="en-US" sz="2500" b="1" dirty="0">
                  <a:solidFill>
                    <a:schemeClr val="bg1"/>
                  </a:solidFill>
                  <a:latin typeface="Century Gothic" panose="020B0502020202020204" pitchFamily="34" charset="0"/>
                </a:rPr>
                <a:t>Fruits and veggies for family to eat</a:t>
              </a:r>
            </a:p>
          </p:txBody>
        </p:sp>
      </p:grpSp>
    </p:spTree>
    <p:extLst>
      <p:ext uri="{BB962C8B-B14F-4D97-AF65-F5344CB8AC3E}">
        <p14:creationId xmlns:p14="http://schemas.microsoft.com/office/powerpoint/2010/main" val="25836377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511136"/>
            <a:ext cx="9677400" cy="677108"/>
          </a:xfrm>
        </p:spPr>
        <p:txBody>
          <a:bodyPr/>
          <a:lstStyle/>
          <a:p>
            <a:r>
              <a:rPr lang="en-US" sz="4400" dirty="0">
                <a:latin typeface="Century Gothic" panose="020B0502020202020204" pitchFamily="34" charset="0"/>
              </a:rPr>
              <a:t>Telling a Story Using the M&amp;E Model</a:t>
            </a:r>
          </a:p>
        </p:txBody>
      </p:sp>
      <p:sp>
        <p:nvSpPr>
          <p:cNvPr id="4" name="Text Placeholder 2"/>
          <p:cNvSpPr>
            <a:spLocks noGrp="1"/>
          </p:cNvSpPr>
          <p:nvPr>
            <p:ph type="body" idx="1"/>
          </p:nvPr>
        </p:nvSpPr>
        <p:spPr>
          <a:xfrm>
            <a:off x="762000" y="1752600"/>
            <a:ext cx="8458200" cy="2154436"/>
          </a:xfrm>
        </p:spPr>
        <p:txBody>
          <a:bodyPr/>
          <a:lstStyle/>
          <a:p>
            <a:r>
              <a:rPr lang="en-US" sz="2800" dirty="0">
                <a:latin typeface="Century Gothic" panose="020B0502020202020204" pitchFamily="34" charset="0"/>
              </a:rPr>
              <a:t>If a community wanted to support a better future for vulnerable children, some of the members of the community might say that they could achieve this goal by supporting education for most vulnerable children. </a:t>
            </a:r>
          </a:p>
        </p:txBody>
      </p:sp>
      <p:grpSp>
        <p:nvGrpSpPr>
          <p:cNvPr id="3" name="Group 2"/>
          <p:cNvGrpSpPr/>
          <p:nvPr/>
        </p:nvGrpSpPr>
        <p:grpSpPr>
          <a:xfrm>
            <a:off x="144780" y="4343400"/>
            <a:ext cx="9753600" cy="1365009"/>
            <a:chOff x="144780" y="5791198"/>
            <a:chExt cx="9753600" cy="1365009"/>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80" y="5791198"/>
              <a:ext cx="9753600" cy="1365009"/>
            </a:xfrm>
            <a:prstGeom prst="rect">
              <a:avLst/>
            </a:prstGeom>
          </p:spPr>
        </p:pic>
        <p:sp>
          <p:nvSpPr>
            <p:cNvPr id="7" name="TextBox 6"/>
            <p:cNvSpPr txBox="1"/>
            <p:nvPr/>
          </p:nvSpPr>
          <p:spPr>
            <a:xfrm>
              <a:off x="228600" y="6119760"/>
              <a:ext cx="17526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Books and teachers</a:t>
              </a:r>
            </a:p>
          </p:txBody>
        </p:sp>
        <p:sp>
          <p:nvSpPr>
            <p:cNvPr id="8" name="TextBox 7"/>
            <p:cNvSpPr txBox="1"/>
            <p:nvPr/>
          </p:nvSpPr>
          <p:spPr>
            <a:xfrm>
              <a:off x="2750820" y="5970389"/>
              <a:ext cx="1889760" cy="1015663"/>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enrolled in school</a:t>
              </a:r>
            </a:p>
          </p:txBody>
        </p:sp>
        <p:sp>
          <p:nvSpPr>
            <p:cNvPr id="9" name="TextBox 8"/>
            <p:cNvSpPr txBox="1"/>
            <p:nvPr/>
          </p:nvSpPr>
          <p:spPr>
            <a:xfrm>
              <a:off x="5326380" y="6085589"/>
              <a:ext cx="19050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learning</a:t>
              </a:r>
            </a:p>
          </p:txBody>
        </p:sp>
        <p:sp>
          <p:nvSpPr>
            <p:cNvPr id="10" name="TextBox 9"/>
            <p:cNvSpPr txBox="1"/>
            <p:nvPr/>
          </p:nvSpPr>
          <p:spPr>
            <a:xfrm>
              <a:off x="7917180" y="6085589"/>
              <a:ext cx="19812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Community leaders</a:t>
              </a:r>
            </a:p>
          </p:txBody>
        </p:sp>
      </p:grpSp>
    </p:spTree>
    <p:extLst>
      <p:ext uri="{BB962C8B-B14F-4D97-AF65-F5344CB8AC3E}">
        <p14:creationId xmlns:p14="http://schemas.microsoft.com/office/powerpoint/2010/main" val="31305951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10058400" cy="677108"/>
          </a:xfrm>
        </p:spPr>
        <p:txBody>
          <a:bodyPr/>
          <a:lstStyle/>
          <a:p>
            <a:r>
              <a:rPr lang="en-US" sz="4400" dirty="0">
                <a:latin typeface="Century Gothic" panose="020B0502020202020204" pitchFamily="34" charset="0"/>
              </a:rPr>
              <a:t>Telling a Story with the M&amp;E Model</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2819400"/>
            <a:ext cx="9841848" cy="1752600"/>
          </a:xfrm>
          <a:prstGeom prst="rect">
            <a:avLst/>
          </a:prstGeom>
        </p:spPr>
      </p:pic>
    </p:spTree>
    <p:extLst>
      <p:ext uri="{BB962C8B-B14F-4D97-AF65-F5344CB8AC3E}">
        <p14:creationId xmlns:p14="http://schemas.microsoft.com/office/powerpoint/2010/main" val="2199862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7950200" cy="738664"/>
          </a:xfrm>
        </p:spPr>
        <p:txBody>
          <a:bodyPr/>
          <a:lstStyle/>
          <a:p>
            <a:r>
              <a:rPr lang="en-US" dirty="0">
                <a:latin typeface="Century Gothic" panose="020B0502020202020204" pitchFamily="34" charset="0"/>
              </a:rPr>
              <a:t>Strong Goal Statements</a:t>
            </a:r>
          </a:p>
        </p:txBody>
      </p:sp>
      <p:sp>
        <p:nvSpPr>
          <p:cNvPr id="6" name="Text Placeholder 2"/>
          <p:cNvSpPr txBox="1">
            <a:spLocks/>
          </p:cNvSpPr>
          <p:nvPr/>
        </p:nvSpPr>
        <p:spPr>
          <a:xfrm>
            <a:off x="685800" y="3418635"/>
            <a:ext cx="8902700" cy="3877985"/>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42900" indent="-342900">
              <a:lnSpc>
                <a:spcPct val="150000"/>
              </a:lnSpc>
              <a:buFont typeface="Wingdings" pitchFamily="2" charset="2"/>
              <a:buChar char="§"/>
            </a:pPr>
            <a:r>
              <a:rPr lang="en-US" sz="2800" dirty="0">
                <a:latin typeface="Century Gothic" panose="020B0502020202020204" pitchFamily="34" charset="0"/>
              </a:rPr>
              <a:t>Goal statements clearly describe what you want to achieve. </a:t>
            </a:r>
          </a:p>
          <a:p>
            <a:pPr marL="342900" indent="-342900">
              <a:lnSpc>
                <a:spcPct val="150000"/>
              </a:lnSpc>
              <a:buFont typeface="Wingdings" pitchFamily="2" charset="2"/>
              <a:buChar char="§"/>
            </a:pPr>
            <a:r>
              <a:rPr lang="en-US" sz="2800" dirty="0">
                <a:latin typeface="Century Gothic" panose="020B0502020202020204" pitchFamily="34" charset="0"/>
              </a:rPr>
              <a:t>Goal statements should be:</a:t>
            </a:r>
          </a:p>
          <a:p>
            <a:pPr marL="1371600" lvl="2" indent="-457200">
              <a:lnSpc>
                <a:spcPct val="150000"/>
              </a:lnSpc>
              <a:buFont typeface="+mj-lt"/>
              <a:buAutoNum type="arabicPeriod"/>
            </a:pPr>
            <a:r>
              <a:rPr lang="en-US" sz="2800" dirty="0">
                <a:latin typeface="Century Gothic" panose="020B0502020202020204" pitchFamily="34" charset="0"/>
              </a:rPr>
              <a:t>Specific</a:t>
            </a:r>
          </a:p>
          <a:p>
            <a:pPr marL="1371600" lvl="2" indent="-457200">
              <a:lnSpc>
                <a:spcPct val="150000"/>
              </a:lnSpc>
              <a:buFont typeface="+mj-lt"/>
              <a:buAutoNum type="arabicPeriod"/>
            </a:pPr>
            <a:r>
              <a:rPr lang="en-US" sz="2800" dirty="0">
                <a:latin typeface="Century Gothic" panose="020B0502020202020204" pitchFamily="34" charset="0"/>
              </a:rPr>
              <a:t>Measureable</a:t>
            </a:r>
          </a:p>
          <a:p>
            <a:pPr marL="1371600" lvl="2" indent="-457200">
              <a:lnSpc>
                <a:spcPct val="150000"/>
              </a:lnSpc>
              <a:buFont typeface="+mj-lt"/>
              <a:buAutoNum type="arabicPeriod"/>
            </a:pPr>
            <a:r>
              <a:rPr lang="en-US" sz="2800" dirty="0">
                <a:latin typeface="Century Gothic" panose="020B0502020202020204" pitchFamily="34" charset="0"/>
              </a:rPr>
              <a:t>Time-bound</a:t>
            </a:r>
          </a:p>
        </p:txBody>
      </p:sp>
      <p:grpSp>
        <p:nvGrpSpPr>
          <p:cNvPr id="8" name="Group 7"/>
          <p:cNvGrpSpPr/>
          <p:nvPr/>
        </p:nvGrpSpPr>
        <p:grpSpPr>
          <a:xfrm>
            <a:off x="152400" y="1981200"/>
            <a:ext cx="9753600" cy="1365009"/>
            <a:chOff x="144780" y="5791198"/>
            <a:chExt cx="9753600" cy="1365009"/>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80" y="5791198"/>
              <a:ext cx="9753600" cy="1365009"/>
            </a:xfrm>
            <a:prstGeom prst="rect">
              <a:avLst/>
            </a:prstGeom>
          </p:spPr>
        </p:pic>
        <p:sp>
          <p:nvSpPr>
            <p:cNvPr id="10" name="TextBox 9"/>
            <p:cNvSpPr txBox="1"/>
            <p:nvPr/>
          </p:nvSpPr>
          <p:spPr>
            <a:xfrm>
              <a:off x="228600" y="6119760"/>
              <a:ext cx="17526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Books and teachers</a:t>
              </a:r>
            </a:p>
          </p:txBody>
        </p:sp>
        <p:sp>
          <p:nvSpPr>
            <p:cNvPr id="11" name="TextBox 10"/>
            <p:cNvSpPr txBox="1"/>
            <p:nvPr/>
          </p:nvSpPr>
          <p:spPr>
            <a:xfrm>
              <a:off x="2750820" y="5970389"/>
              <a:ext cx="1889760" cy="1015663"/>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enrolled in school</a:t>
              </a:r>
            </a:p>
          </p:txBody>
        </p:sp>
        <p:sp>
          <p:nvSpPr>
            <p:cNvPr id="12" name="TextBox 11"/>
            <p:cNvSpPr txBox="1"/>
            <p:nvPr/>
          </p:nvSpPr>
          <p:spPr>
            <a:xfrm>
              <a:off x="5326380" y="6085589"/>
              <a:ext cx="19050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learning</a:t>
              </a:r>
            </a:p>
          </p:txBody>
        </p:sp>
        <p:sp>
          <p:nvSpPr>
            <p:cNvPr id="13" name="TextBox 12"/>
            <p:cNvSpPr txBox="1"/>
            <p:nvPr/>
          </p:nvSpPr>
          <p:spPr>
            <a:xfrm>
              <a:off x="7917180" y="6085589"/>
              <a:ext cx="19812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Community leaders</a:t>
              </a:r>
            </a:p>
          </p:txBody>
        </p:sp>
      </p:grpSp>
    </p:spTree>
    <p:extLst>
      <p:ext uri="{BB962C8B-B14F-4D97-AF65-F5344CB8AC3E}">
        <p14:creationId xmlns:p14="http://schemas.microsoft.com/office/powerpoint/2010/main" val="226391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950200" cy="738664"/>
          </a:xfrm>
        </p:spPr>
        <p:txBody>
          <a:bodyPr/>
          <a:lstStyle/>
          <a:p>
            <a:r>
              <a:rPr lang="en-US" dirty="0">
                <a:latin typeface="Century Gothic" panose="020B0502020202020204" pitchFamily="34" charset="0"/>
              </a:rPr>
              <a:t>Strong Goal Statements</a:t>
            </a:r>
          </a:p>
        </p:txBody>
      </p:sp>
      <p:graphicFrame>
        <p:nvGraphicFramePr>
          <p:cNvPr id="4" name="Object 3"/>
          <p:cNvGraphicFramePr>
            <a:graphicFrameLocks noChangeAspect="1"/>
          </p:cNvGraphicFramePr>
          <p:nvPr>
            <p:extLst>
              <p:ext uri="{D42A27DB-BD31-4B8C-83A1-F6EECF244321}">
                <p14:modId xmlns:p14="http://schemas.microsoft.com/office/powerpoint/2010/main" val="2674001864"/>
              </p:ext>
            </p:extLst>
          </p:nvPr>
        </p:nvGraphicFramePr>
        <p:xfrm>
          <a:off x="152384" y="1905000"/>
          <a:ext cx="9677416" cy="4800600"/>
        </p:xfrm>
        <a:graphic>
          <a:graphicData uri="http://schemas.openxmlformats.org/presentationml/2006/ole">
            <mc:AlternateContent xmlns:mc="http://schemas.openxmlformats.org/markup-compatibility/2006">
              <mc:Choice xmlns:v="urn:schemas-microsoft-com:vml" Requires="v">
                <p:oleObj spid="_x0000_s4306" name="Document" r:id="rId4" imgW="6099983" imgH="3048810" progId="Word.Document.12">
                  <p:embed/>
                </p:oleObj>
              </mc:Choice>
              <mc:Fallback>
                <p:oleObj name="Document" r:id="rId4" imgW="6099983" imgH="3048810" progId="Word.Document.12">
                  <p:embed/>
                  <p:pic>
                    <p:nvPicPr>
                      <p:cNvPr id="0" name=""/>
                      <p:cNvPicPr/>
                      <p:nvPr/>
                    </p:nvPicPr>
                    <p:blipFill>
                      <a:blip r:embed="rId5"/>
                      <a:stretch>
                        <a:fillRect/>
                      </a:stretch>
                    </p:blipFill>
                    <p:spPr>
                      <a:xfrm>
                        <a:off x="152384" y="1905000"/>
                        <a:ext cx="9677416" cy="4800600"/>
                      </a:xfrm>
                      <a:prstGeom prst="rect">
                        <a:avLst/>
                      </a:prstGeom>
                    </p:spPr>
                  </p:pic>
                </p:oleObj>
              </mc:Fallback>
            </mc:AlternateContent>
          </a:graphicData>
        </a:graphic>
      </p:graphicFrame>
      <p:cxnSp>
        <p:nvCxnSpPr>
          <p:cNvPr id="5" name="Straight Connector 4"/>
          <p:cNvCxnSpPr/>
          <p:nvPr/>
        </p:nvCxnSpPr>
        <p:spPr>
          <a:xfrm>
            <a:off x="9829800" y="1905000"/>
            <a:ext cx="0" cy="426720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318198" y="1905000"/>
            <a:ext cx="9525000" cy="609600"/>
          </a:xfrm>
          <a:prstGeom prst="rect">
            <a:avLst/>
          </a:prstGeom>
          <a:solidFill>
            <a:srgbClr val="A7BF39"/>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81000" y="1978966"/>
            <a:ext cx="3581400" cy="461665"/>
          </a:xfrm>
          <a:prstGeom prst="rect">
            <a:avLst/>
          </a:prstGeom>
          <a:noFill/>
        </p:spPr>
        <p:txBody>
          <a:bodyPr wrap="square" rtlCol="0">
            <a:spAutoFit/>
          </a:bodyPr>
          <a:lstStyle/>
          <a:p>
            <a:r>
              <a:rPr lang="en-US" sz="2400" b="1" dirty="0">
                <a:solidFill>
                  <a:schemeClr val="bg1"/>
                </a:solidFill>
                <a:latin typeface="Century Gothic" panose="020B0502020202020204" pitchFamily="34" charset="0"/>
              </a:rPr>
              <a:t>Strong goal statement</a:t>
            </a:r>
          </a:p>
        </p:txBody>
      </p:sp>
      <p:sp>
        <p:nvSpPr>
          <p:cNvPr id="7" name="TextBox 6"/>
          <p:cNvSpPr txBox="1"/>
          <p:nvPr/>
        </p:nvSpPr>
        <p:spPr>
          <a:xfrm>
            <a:off x="5638800" y="1978966"/>
            <a:ext cx="3581400" cy="461665"/>
          </a:xfrm>
          <a:prstGeom prst="rect">
            <a:avLst/>
          </a:prstGeom>
          <a:noFill/>
        </p:spPr>
        <p:txBody>
          <a:bodyPr wrap="square" rtlCol="0">
            <a:spAutoFit/>
          </a:bodyPr>
          <a:lstStyle/>
          <a:p>
            <a:r>
              <a:rPr lang="en-US" sz="2400" b="1" dirty="0">
                <a:solidFill>
                  <a:schemeClr val="bg1"/>
                </a:solidFill>
                <a:latin typeface="Century Gothic" panose="020B0502020202020204" pitchFamily="34" charset="0"/>
              </a:rPr>
              <a:t>Weak goal statement</a:t>
            </a:r>
          </a:p>
        </p:txBody>
      </p:sp>
    </p:spTree>
    <p:extLst>
      <p:ext uri="{BB962C8B-B14F-4D97-AF65-F5344CB8AC3E}">
        <p14:creationId xmlns:p14="http://schemas.microsoft.com/office/powerpoint/2010/main" val="23927977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
            <a:ext cx="7950200" cy="738664"/>
          </a:xfrm>
        </p:spPr>
        <p:txBody>
          <a:bodyPr/>
          <a:lstStyle/>
          <a:p>
            <a:r>
              <a:rPr lang="en-US" dirty="0">
                <a:latin typeface="Century Gothic" panose="020B0502020202020204" pitchFamily="34" charset="0"/>
              </a:rPr>
              <a:t>What Is an Indicator?</a:t>
            </a:r>
          </a:p>
        </p:txBody>
      </p:sp>
      <p:sp>
        <p:nvSpPr>
          <p:cNvPr id="5" name="TextBox 4"/>
          <p:cNvSpPr txBox="1"/>
          <p:nvPr/>
        </p:nvSpPr>
        <p:spPr>
          <a:xfrm>
            <a:off x="838200" y="1524000"/>
            <a:ext cx="7188200" cy="4647426"/>
          </a:xfrm>
          <a:prstGeom prst="rect">
            <a:avLst/>
          </a:prstGeom>
          <a:noFill/>
          <a:ln w="19050" cap="sq" cmpd="sng">
            <a:noFill/>
          </a:ln>
        </p:spPr>
        <p:txBody>
          <a:bodyPr wrap="square" rtlCol="0">
            <a:spAutoFit/>
          </a:bodyPr>
          <a:lstStyle/>
          <a:p>
            <a:pPr algn="ctr"/>
            <a:endParaRPr lang="en-US" sz="2800" b="1" u="sng" dirty="0"/>
          </a:p>
          <a:p>
            <a:pPr marL="457200" indent="-457200">
              <a:buFont typeface="Arial"/>
              <a:buChar char="•"/>
            </a:pPr>
            <a:r>
              <a:rPr lang="en-US" sz="4000" dirty="0">
                <a:latin typeface="Century Gothic" panose="020B0502020202020204" pitchFamily="34" charset="0"/>
              </a:rPr>
              <a:t>Signal that helps us identify change</a:t>
            </a:r>
          </a:p>
          <a:p>
            <a:pPr marL="457200" indent="-457200">
              <a:buFont typeface="Arial"/>
              <a:buChar char="•"/>
            </a:pPr>
            <a:endParaRPr lang="en-US" sz="4000" dirty="0">
              <a:latin typeface="Century Gothic" panose="020B0502020202020204" pitchFamily="34" charset="0"/>
            </a:endParaRPr>
          </a:p>
          <a:p>
            <a:pPr marL="457200" indent="-457200">
              <a:buFont typeface="Arial"/>
              <a:buChar char="•"/>
            </a:pPr>
            <a:r>
              <a:rPr lang="en-US" sz="4000" dirty="0">
                <a:latin typeface="Century Gothic" panose="020B0502020202020204" pitchFamily="34" charset="0"/>
              </a:rPr>
              <a:t>Detail in a story</a:t>
            </a:r>
          </a:p>
          <a:p>
            <a:pPr marL="457200" indent="-457200">
              <a:buFont typeface="Arial"/>
              <a:buChar char="•"/>
            </a:pPr>
            <a:endParaRPr lang="en-US" sz="4000" dirty="0">
              <a:latin typeface="Century Gothic" panose="020B0502020202020204" pitchFamily="34" charset="0"/>
            </a:endParaRPr>
          </a:p>
          <a:p>
            <a:pPr marL="457200" indent="-457200">
              <a:buFont typeface="Arial"/>
              <a:buChar char="•"/>
            </a:pPr>
            <a:r>
              <a:rPr lang="en-US" sz="4000" dirty="0">
                <a:latin typeface="Century Gothic" panose="020B0502020202020204" pitchFamily="34" charset="0"/>
              </a:rPr>
              <a:t>Specific way to measure</a:t>
            </a:r>
          </a:p>
          <a:p>
            <a:endParaRPr lang="en-US" sz="2800" b="1" dirty="0"/>
          </a:p>
        </p:txBody>
      </p:sp>
    </p:spTree>
    <p:extLst>
      <p:ext uri="{BB962C8B-B14F-4D97-AF65-F5344CB8AC3E}">
        <p14:creationId xmlns:p14="http://schemas.microsoft.com/office/powerpoint/2010/main" val="2918795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950200" cy="738664"/>
          </a:xfrm>
        </p:spPr>
        <p:txBody>
          <a:bodyPr/>
          <a:lstStyle/>
          <a:p>
            <a:r>
              <a:rPr lang="en-US" dirty="0">
                <a:latin typeface="Century Gothic" panose="020B0502020202020204" pitchFamily="34" charset="0"/>
              </a:rPr>
              <a:t>Types of Indicators</a:t>
            </a:r>
          </a:p>
        </p:txBody>
      </p:sp>
      <p:sp>
        <p:nvSpPr>
          <p:cNvPr id="3" name="Text Placeholder 2"/>
          <p:cNvSpPr>
            <a:spLocks noGrp="1"/>
          </p:cNvSpPr>
          <p:nvPr>
            <p:ph type="body" idx="1"/>
          </p:nvPr>
        </p:nvSpPr>
        <p:spPr>
          <a:xfrm>
            <a:off x="685800" y="1676400"/>
            <a:ext cx="8763000" cy="5816977"/>
          </a:xfrm>
        </p:spPr>
        <p:txBody>
          <a:bodyPr/>
          <a:lstStyle/>
          <a:p>
            <a:r>
              <a:rPr lang="en-US" sz="3600" b="1" dirty="0">
                <a:latin typeface="Century Gothic" panose="020B0502020202020204" pitchFamily="34" charset="0"/>
              </a:rPr>
              <a:t>Measurement: </a:t>
            </a:r>
            <a:r>
              <a:rPr lang="en-US" sz="3600" dirty="0">
                <a:latin typeface="Century Gothic" panose="020B0502020202020204" pitchFamily="34" charset="0"/>
              </a:rPr>
              <a:t>Height, weight, distance</a:t>
            </a:r>
          </a:p>
          <a:p>
            <a:endParaRPr lang="en-US" sz="3600" dirty="0">
              <a:latin typeface="Century Gothic" panose="020B0502020202020204" pitchFamily="34" charset="0"/>
            </a:endParaRPr>
          </a:p>
          <a:p>
            <a:r>
              <a:rPr lang="en-US" sz="3600" b="1" dirty="0">
                <a:latin typeface="Century Gothic" panose="020B0502020202020204" pitchFamily="34" charset="0"/>
              </a:rPr>
              <a:t>Count: </a:t>
            </a:r>
            <a:r>
              <a:rPr lang="en-US" sz="3600" dirty="0">
                <a:latin typeface="Century Gothic" panose="020B0502020202020204" pitchFamily="34" charset="0"/>
              </a:rPr>
              <a:t>Number of kids</a:t>
            </a:r>
          </a:p>
          <a:p>
            <a:endParaRPr lang="en-US" sz="3600" dirty="0">
              <a:latin typeface="Century Gothic" panose="020B0502020202020204" pitchFamily="34" charset="0"/>
            </a:endParaRPr>
          </a:p>
          <a:p>
            <a:r>
              <a:rPr lang="en-US" sz="3600" b="1" dirty="0">
                <a:latin typeface="Century Gothic" panose="020B0502020202020204" pitchFamily="34" charset="0"/>
              </a:rPr>
              <a:t>Observation:  </a:t>
            </a:r>
            <a:r>
              <a:rPr lang="en-US" sz="3600" dirty="0">
                <a:latin typeface="Century Gothic" panose="020B0502020202020204" pitchFamily="34" charset="0"/>
              </a:rPr>
              <a:t>Child has a cough</a:t>
            </a:r>
          </a:p>
          <a:p>
            <a:endParaRPr lang="en-US" sz="3600" dirty="0">
              <a:latin typeface="Century Gothic" panose="020B0502020202020204" pitchFamily="34" charset="0"/>
            </a:endParaRPr>
          </a:p>
          <a:p>
            <a:r>
              <a:rPr lang="en-US" sz="3600" b="1" dirty="0">
                <a:latin typeface="Century Gothic" panose="020B0502020202020204" pitchFamily="34" charset="0"/>
              </a:rPr>
              <a:t>Opinion: </a:t>
            </a:r>
            <a:r>
              <a:rPr lang="en-US" sz="3600" dirty="0">
                <a:latin typeface="Century Gothic" panose="020B0502020202020204" pitchFamily="34" charset="0"/>
              </a:rPr>
              <a:t>How clean is the health centre (very good, good, just okay, bad, very bad)?</a:t>
            </a:r>
          </a:p>
          <a:p>
            <a:endParaRPr lang="en-US" dirty="0"/>
          </a:p>
        </p:txBody>
      </p:sp>
    </p:spTree>
    <p:extLst>
      <p:ext uri="{BB962C8B-B14F-4D97-AF65-F5344CB8AC3E}">
        <p14:creationId xmlns:p14="http://schemas.microsoft.com/office/powerpoint/2010/main" val="4807147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10058400" cy="1046440"/>
          </a:xfrm>
        </p:spPr>
        <p:txBody>
          <a:bodyPr/>
          <a:lstStyle/>
          <a:p>
            <a:r>
              <a:rPr lang="en-US" sz="2400" b="0" dirty="0">
                <a:latin typeface="Century Gothic" panose="020B0502020202020204" pitchFamily="34" charset="0"/>
              </a:rPr>
              <a:t>REVIEW</a:t>
            </a:r>
            <a:br>
              <a:rPr lang="en-US" dirty="0">
                <a:latin typeface="Century Gothic" panose="020B0502020202020204" pitchFamily="34" charset="0"/>
              </a:rPr>
            </a:br>
            <a:r>
              <a:rPr lang="en-US" sz="4400" dirty="0">
                <a:latin typeface="Century Gothic" panose="020B0502020202020204" pitchFamily="34" charset="0"/>
              </a:rPr>
              <a:t>Telling a Story with the M&amp;E Model</a:t>
            </a:r>
          </a:p>
        </p:txBody>
      </p:sp>
      <p:grpSp>
        <p:nvGrpSpPr>
          <p:cNvPr id="4" name="Group 3"/>
          <p:cNvGrpSpPr/>
          <p:nvPr/>
        </p:nvGrpSpPr>
        <p:grpSpPr>
          <a:xfrm>
            <a:off x="228600" y="2895600"/>
            <a:ext cx="9761220" cy="1905000"/>
            <a:chOff x="228600" y="2895600"/>
            <a:chExt cx="9761220" cy="190500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2895600"/>
              <a:ext cx="9753600" cy="1905000"/>
            </a:xfrm>
            <a:prstGeom prst="rect">
              <a:avLst/>
            </a:prstGeom>
          </p:spPr>
        </p:pic>
        <p:sp>
          <p:nvSpPr>
            <p:cNvPr id="6" name="TextBox 5"/>
            <p:cNvSpPr txBox="1"/>
            <p:nvPr/>
          </p:nvSpPr>
          <p:spPr>
            <a:xfrm>
              <a:off x="304800" y="3511871"/>
              <a:ext cx="1752600" cy="492443"/>
            </a:xfrm>
            <a:prstGeom prst="rect">
              <a:avLst/>
            </a:prstGeom>
            <a:noFill/>
            <a:ln>
              <a:noFill/>
            </a:ln>
          </p:spPr>
          <p:txBody>
            <a:bodyPr wrap="square" rtlCol="0" anchor="ctr">
              <a:spAutoFit/>
            </a:bodyPr>
            <a:lstStyle/>
            <a:p>
              <a:pPr algn="ctr"/>
              <a:r>
                <a:rPr lang="en-US" sz="2600" b="1" dirty="0">
                  <a:solidFill>
                    <a:schemeClr val="bg1"/>
                  </a:solidFill>
                  <a:latin typeface="Century Gothic" panose="020B0502020202020204" pitchFamily="34" charset="0"/>
                </a:rPr>
                <a:t>Seeds</a:t>
              </a:r>
            </a:p>
          </p:txBody>
        </p:sp>
        <p:sp>
          <p:nvSpPr>
            <p:cNvPr id="8" name="TextBox 7"/>
            <p:cNvSpPr txBox="1"/>
            <p:nvPr/>
          </p:nvSpPr>
          <p:spPr>
            <a:xfrm>
              <a:off x="2834640" y="3231026"/>
              <a:ext cx="1889760" cy="1054135"/>
            </a:xfrm>
            <a:prstGeom prst="rect">
              <a:avLst/>
            </a:prstGeom>
            <a:noFill/>
            <a:ln>
              <a:noFill/>
            </a:ln>
          </p:spPr>
          <p:txBody>
            <a:bodyPr wrap="square" rtlCol="0" anchor="ctr">
              <a:spAutoFit/>
            </a:bodyPr>
            <a:lstStyle/>
            <a:p>
              <a:pPr algn="ctr">
                <a:lnSpc>
                  <a:spcPts val="2500"/>
                </a:lnSpc>
              </a:pPr>
              <a:r>
                <a:rPr lang="en-US" sz="2500" b="1" dirty="0">
                  <a:solidFill>
                    <a:schemeClr val="bg1"/>
                  </a:solidFill>
                  <a:latin typeface="Century Gothic" panose="020B0502020202020204" pitchFamily="34" charset="0"/>
                </a:rPr>
                <a:t>Planting and watering</a:t>
              </a:r>
            </a:p>
          </p:txBody>
        </p:sp>
        <p:sp>
          <p:nvSpPr>
            <p:cNvPr id="9" name="TextBox 8"/>
            <p:cNvSpPr txBox="1"/>
            <p:nvPr/>
          </p:nvSpPr>
          <p:spPr>
            <a:xfrm>
              <a:off x="5410200" y="3160732"/>
              <a:ext cx="1905000" cy="1374735"/>
            </a:xfrm>
            <a:prstGeom prst="rect">
              <a:avLst/>
            </a:prstGeom>
            <a:noFill/>
            <a:ln>
              <a:noFill/>
            </a:ln>
          </p:spPr>
          <p:txBody>
            <a:bodyPr wrap="square" rtlCol="0" anchor="ctr">
              <a:spAutoFit/>
            </a:bodyPr>
            <a:lstStyle/>
            <a:p>
              <a:pPr algn="ctr">
                <a:lnSpc>
                  <a:spcPts val="2500"/>
                </a:lnSpc>
              </a:pPr>
              <a:r>
                <a:rPr lang="en-US" sz="2500" b="1" dirty="0">
                  <a:solidFill>
                    <a:schemeClr val="bg1"/>
                  </a:solidFill>
                  <a:latin typeface="Century Gothic" panose="020B0502020202020204" pitchFamily="34" charset="0"/>
                </a:rPr>
                <a:t>Planting with fruits and veggies</a:t>
              </a:r>
            </a:p>
          </p:txBody>
        </p:sp>
        <p:sp>
          <p:nvSpPr>
            <p:cNvPr id="10" name="TextBox 9"/>
            <p:cNvSpPr txBox="1"/>
            <p:nvPr/>
          </p:nvSpPr>
          <p:spPr>
            <a:xfrm>
              <a:off x="8008620" y="3160731"/>
              <a:ext cx="1981200" cy="1374735"/>
            </a:xfrm>
            <a:prstGeom prst="rect">
              <a:avLst/>
            </a:prstGeom>
            <a:noFill/>
            <a:ln>
              <a:noFill/>
            </a:ln>
          </p:spPr>
          <p:txBody>
            <a:bodyPr wrap="square" rtlCol="0" anchor="ctr">
              <a:spAutoFit/>
            </a:bodyPr>
            <a:lstStyle/>
            <a:p>
              <a:pPr algn="ctr">
                <a:lnSpc>
                  <a:spcPts val="2500"/>
                </a:lnSpc>
              </a:pPr>
              <a:r>
                <a:rPr lang="en-US" sz="2500" b="1" dirty="0">
                  <a:solidFill>
                    <a:schemeClr val="bg1"/>
                  </a:solidFill>
                  <a:latin typeface="Century Gothic" panose="020B0502020202020204" pitchFamily="34" charset="0"/>
                </a:rPr>
                <a:t>Fruits and veggies for family to eat</a:t>
              </a:r>
            </a:p>
          </p:txBody>
        </p:sp>
      </p:grpSp>
    </p:spTree>
    <p:extLst>
      <p:ext uri="{BB962C8B-B14F-4D97-AF65-F5344CB8AC3E}">
        <p14:creationId xmlns:p14="http://schemas.microsoft.com/office/powerpoint/2010/main" val="20001144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180" y="189412"/>
            <a:ext cx="9753600" cy="1046440"/>
          </a:xfrm>
        </p:spPr>
        <p:txBody>
          <a:bodyPr/>
          <a:lstStyle/>
          <a:p>
            <a:r>
              <a:rPr lang="en-US" sz="2400" b="0" dirty="0">
                <a:latin typeface="Century Gothic" panose="020B0502020202020204" pitchFamily="34" charset="0"/>
              </a:rPr>
              <a:t>REVIEW</a:t>
            </a:r>
            <a:br>
              <a:rPr lang="en-US" dirty="0">
                <a:latin typeface="Century Gothic" panose="020B0502020202020204" pitchFamily="34" charset="0"/>
              </a:rPr>
            </a:br>
            <a:r>
              <a:rPr lang="en-US" sz="4400" dirty="0">
                <a:latin typeface="Century Gothic" panose="020B0502020202020204" pitchFamily="34" charset="0"/>
              </a:rPr>
              <a:t>Telling a Story Using the M&amp;E Model</a:t>
            </a:r>
          </a:p>
        </p:txBody>
      </p:sp>
      <p:sp>
        <p:nvSpPr>
          <p:cNvPr id="4" name="Text Placeholder 2"/>
          <p:cNvSpPr>
            <a:spLocks noGrp="1"/>
          </p:cNvSpPr>
          <p:nvPr>
            <p:ph type="body" idx="1"/>
          </p:nvPr>
        </p:nvSpPr>
        <p:spPr>
          <a:xfrm>
            <a:off x="982980" y="4419600"/>
            <a:ext cx="8382000" cy="2308324"/>
          </a:xfrm>
        </p:spPr>
        <p:txBody>
          <a:bodyPr/>
          <a:lstStyle/>
          <a:p>
            <a:r>
              <a:rPr lang="en-US" sz="3000" dirty="0">
                <a:latin typeface="Century Gothic" panose="020B0502020202020204" pitchFamily="34" charset="0"/>
              </a:rPr>
              <a:t>If a community wanted to support a better future for vulnerable children, some of the members of the community might say that they could achieve this goal by supporting education for most vulnerable children. </a:t>
            </a:r>
          </a:p>
        </p:txBody>
      </p:sp>
      <p:grpSp>
        <p:nvGrpSpPr>
          <p:cNvPr id="6" name="Group 5"/>
          <p:cNvGrpSpPr/>
          <p:nvPr/>
        </p:nvGrpSpPr>
        <p:grpSpPr>
          <a:xfrm>
            <a:off x="152400" y="2438400"/>
            <a:ext cx="9753600" cy="1365009"/>
            <a:chOff x="144780" y="5791198"/>
            <a:chExt cx="9753600" cy="1365009"/>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80" y="5791198"/>
              <a:ext cx="9753600" cy="1365009"/>
            </a:xfrm>
            <a:prstGeom prst="rect">
              <a:avLst/>
            </a:prstGeom>
          </p:spPr>
        </p:pic>
        <p:sp>
          <p:nvSpPr>
            <p:cNvPr id="8" name="TextBox 7"/>
            <p:cNvSpPr txBox="1"/>
            <p:nvPr/>
          </p:nvSpPr>
          <p:spPr>
            <a:xfrm>
              <a:off x="228600" y="6119760"/>
              <a:ext cx="17526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Books and teachers</a:t>
              </a:r>
            </a:p>
          </p:txBody>
        </p:sp>
        <p:sp>
          <p:nvSpPr>
            <p:cNvPr id="9" name="TextBox 8"/>
            <p:cNvSpPr txBox="1"/>
            <p:nvPr/>
          </p:nvSpPr>
          <p:spPr>
            <a:xfrm>
              <a:off x="2750820" y="5970389"/>
              <a:ext cx="1889760" cy="1015663"/>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enrolled in school</a:t>
              </a:r>
            </a:p>
          </p:txBody>
        </p:sp>
        <p:sp>
          <p:nvSpPr>
            <p:cNvPr id="10" name="TextBox 9"/>
            <p:cNvSpPr txBox="1"/>
            <p:nvPr/>
          </p:nvSpPr>
          <p:spPr>
            <a:xfrm>
              <a:off x="5326380" y="6085589"/>
              <a:ext cx="19050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learning</a:t>
              </a:r>
            </a:p>
          </p:txBody>
        </p:sp>
        <p:sp>
          <p:nvSpPr>
            <p:cNvPr id="11" name="TextBox 10"/>
            <p:cNvSpPr txBox="1"/>
            <p:nvPr/>
          </p:nvSpPr>
          <p:spPr>
            <a:xfrm>
              <a:off x="7917180" y="6085589"/>
              <a:ext cx="1981200" cy="70788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Community leaders</a:t>
              </a:r>
            </a:p>
          </p:txBody>
        </p:sp>
      </p:grpSp>
    </p:spTree>
    <p:extLst>
      <p:ext uri="{BB962C8B-B14F-4D97-AF65-F5344CB8AC3E}">
        <p14:creationId xmlns:p14="http://schemas.microsoft.com/office/powerpoint/2010/main" val="39447736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10058400" cy="677108"/>
          </a:xfrm>
        </p:spPr>
        <p:txBody>
          <a:bodyPr/>
          <a:lstStyle/>
          <a:p>
            <a:r>
              <a:rPr lang="en-US" sz="4400" dirty="0">
                <a:latin typeface="Century Gothic" panose="020B0502020202020204" pitchFamily="34" charset="0"/>
              </a:rPr>
              <a:t>Telling a Story with the M&amp;E Model</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2819400"/>
            <a:ext cx="9841848" cy="1752600"/>
          </a:xfrm>
          <a:prstGeom prst="rect">
            <a:avLst/>
          </a:prstGeom>
        </p:spPr>
      </p:pic>
    </p:spTree>
    <p:extLst>
      <p:ext uri="{BB962C8B-B14F-4D97-AF65-F5344CB8AC3E}">
        <p14:creationId xmlns:p14="http://schemas.microsoft.com/office/powerpoint/2010/main" val="2771817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10058400" cy="738664"/>
          </a:xfrm>
        </p:spPr>
        <p:txBody>
          <a:bodyPr/>
          <a:lstStyle/>
          <a:p>
            <a:pPr algn="l"/>
            <a:r>
              <a:rPr lang="en-US" dirty="0">
                <a:latin typeface="Century Gothic" panose="020B0502020202020204" pitchFamily="34" charset="0"/>
              </a:rPr>
              <a:t>M&amp;E Model: Tree Bearing Fruit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2438400"/>
            <a:ext cx="3450105" cy="3733800"/>
          </a:xfrm>
          <a:prstGeom prst="rect">
            <a:avLst/>
          </a:prstGeom>
        </p:spPr>
      </p:pic>
      <p:sp>
        <p:nvSpPr>
          <p:cNvPr id="5" name="TextBox 4"/>
          <p:cNvSpPr txBox="1"/>
          <p:nvPr/>
        </p:nvSpPr>
        <p:spPr>
          <a:xfrm>
            <a:off x="609600" y="1853625"/>
            <a:ext cx="2590800" cy="584775"/>
          </a:xfrm>
          <a:prstGeom prst="rect">
            <a:avLst/>
          </a:prstGeom>
          <a:noFill/>
        </p:spPr>
        <p:txBody>
          <a:bodyPr wrap="square" rtlCol="0">
            <a:spAutoFit/>
          </a:bodyPr>
          <a:lstStyle/>
          <a:p>
            <a:r>
              <a:rPr lang="en-US" sz="3200" b="1" dirty="0">
                <a:latin typeface="Century Gothic" panose="020B0502020202020204" pitchFamily="34" charset="0"/>
              </a:rPr>
              <a:t>M&amp;E model</a:t>
            </a:r>
          </a:p>
        </p:txBody>
      </p:sp>
      <p:sp>
        <p:nvSpPr>
          <p:cNvPr id="7" name="TextBox 6"/>
          <p:cNvSpPr txBox="1"/>
          <p:nvPr/>
        </p:nvSpPr>
        <p:spPr>
          <a:xfrm>
            <a:off x="5812305" y="2438400"/>
            <a:ext cx="2590800" cy="2964914"/>
          </a:xfrm>
          <a:prstGeom prst="rect">
            <a:avLst/>
          </a:prstGeom>
          <a:noFill/>
        </p:spPr>
        <p:txBody>
          <a:bodyPr wrap="square" rtlCol="0">
            <a:spAutoFit/>
          </a:bodyPr>
          <a:lstStyle/>
          <a:p>
            <a:pPr>
              <a:lnSpc>
                <a:spcPts val="5600"/>
              </a:lnSpc>
            </a:pPr>
            <a:r>
              <a:rPr lang="en-US" sz="2400" b="1" dirty="0">
                <a:latin typeface="Century Gothic" panose="020B0502020202020204" pitchFamily="34" charset="0"/>
              </a:rPr>
              <a:t>OUTCOMES</a:t>
            </a:r>
          </a:p>
          <a:p>
            <a:pPr>
              <a:lnSpc>
                <a:spcPts val="5600"/>
              </a:lnSpc>
            </a:pPr>
            <a:r>
              <a:rPr lang="en-US" sz="2400" b="1" dirty="0">
                <a:latin typeface="Century Gothic" panose="020B0502020202020204" pitchFamily="34" charset="0"/>
              </a:rPr>
              <a:t>OUTPUTS</a:t>
            </a:r>
          </a:p>
          <a:p>
            <a:pPr>
              <a:lnSpc>
                <a:spcPts val="5600"/>
              </a:lnSpc>
            </a:pPr>
            <a:r>
              <a:rPr lang="en-US" sz="2400" b="1" dirty="0">
                <a:latin typeface="Century Gothic" panose="020B0502020202020204" pitchFamily="34" charset="0"/>
              </a:rPr>
              <a:t>ACTIVITIES</a:t>
            </a:r>
          </a:p>
          <a:p>
            <a:pPr>
              <a:lnSpc>
                <a:spcPts val="5600"/>
              </a:lnSpc>
            </a:pPr>
            <a:r>
              <a:rPr lang="en-US" sz="2400" b="1" dirty="0">
                <a:latin typeface="Century Gothic" panose="020B0502020202020204" pitchFamily="34" charset="0"/>
              </a:rPr>
              <a:t>INPUTS</a:t>
            </a:r>
          </a:p>
        </p:txBody>
      </p:sp>
    </p:spTree>
    <p:extLst>
      <p:ext uri="{BB962C8B-B14F-4D97-AF65-F5344CB8AC3E}">
        <p14:creationId xmlns:p14="http://schemas.microsoft.com/office/powerpoint/2010/main" val="3800000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10058400" cy="1231106"/>
          </a:xfrm>
        </p:spPr>
        <p:txBody>
          <a:bodyPr/>
          <a:lstStyle/>
          <a:p>
            <a:pPr>
              <a:lnSpc>
                <a:spcPts val="4800"/>
              </a:lnSpc>
            </a:pPr>
            <a:r>
              <a:rPr lang="en-US" sz="2400" b="0" dirty="0">
                <a:latin typeface="Century Gothic" panose="020B0502020202020204" pitchFamily="34" charset="0"/>
              </a:rPr>
              <a:t>CASE: </a:t>
            </a:r>
            <a:br>
              <a:rPr lang="en-US" sz="4500" dirty="0">
                <a:latin typeface="Century Gothic" panose="020B0502020202020204" pitchFamily="34" charset="0"/>
              </a:rPr>
            </a:br>
            <a:r>
              <a:rPr lang="en-US" dirty="0">
                <a:latin typeface="Century Gothic" panose="020B0502020202020204" pitchFamily="34" charset="0"/>
              </a:rPr>
              <a:t>A Second Chance for Rehema</a:t>
            </a:r>
          </a:p>
        </p:txBody>
      </p:sp>
      <p:sp>
        <p:nvSpPr>
          <p:cNvPr id="6" name="TextBox 5"/>
          <p:cNvSpPr txBox="1"/>
          <p:nvPr/>
        </p:nvSpPr>
        <p:spPr>
          <a:xfrm>
            <a:off x="304800" y="1524000"/>
            <a:ext cx="9601200" cy="6247864"/>
          </a:xfrm>
          <a:prstGeom prst="rect">
            <a:avLst/>
          </a:prstGeom>
          <a:noFill/>
        </p:spPr>
        <p:txBody>
          <a:bodyPr wrap="square" rtlCol="0">
            <a:spAutoFit/>
          </a:bodyPr>
          <a:lstStyle/>
          <a:p>
            <a:r>
              <a:rPr lang="en-GB" sz="2000" dirty="0">
                <a:latin typeface="Century Gothic" panose="020B0502020202020204" pitchFamily="34" charset="0"/>
              </a:rPr>
              <a:t>Orphaned at the age of five, Rehema dropped out of school to work around the house and in the field. Now, at 11 years of age, Rehema cannot read or write, lacks confidence, and is embarrassed about not having education.</a:t>
            </a:r>
          </a:p>
          <a:p>
            <a:endParaRPr lang="en-US" sz="2000" dirty="0">
              <a:latin typeface="Century Gothic" panose="020B0502020202020204" pitchFamily="34" charset="0"/>
            </a:endParaRPr>
          </a:p>
          <a:p>
            <a:r>
              <a:rPr lang="en-GB" sz="2000" dirty="0">
                <a:latin typeface="Century Gothic" panose="020B0502020202020204" pitchFamily="34" charset="0"/>
              </a:rPr>
              <a:t>Rehema is identified as a vulnerable child, through the work of community groups. The community groups help with uniforms, socks, and books to support Rehema’s enrolment in school. In addition to education and learning, the school teaches sewing and encourages participation in sports such as netball. </a:t>
            </a:r>
          </a:p>
          <a:p>
            <a:endParaRPr lang="en-US" sz="2000" dirty="0">
              <a:latin typeface="Century Gothic" panose="020B0502020202020204" pitchFamily="34" charset="0"/>
            </a:endParaRPr>
          </a:p>
          <a:p>
            <a:r>
              <a:rPr lang="en-GB" sz="2000" dirty="0">
                <a:latin typeface="Century Gothic" panose="020B0502020202020204" pitchFamily="34" charset="0"/>
              </a:rPr>
              <a:t>Rehema learns to read and write at school. She also learns to sew, and takes part in netball after school. These activities help her to develop self-confidence, so that she can speak out and express herself in front of people. </a:t>
            </a:r>
          </a:p>
          <a:p>
            <a:endParaRPr lang="en-US" sz="2000" dirty="0">
              <a:latin typeface="Century Gothic" panose="020B0502020202020204" pitchFamily="34" charset="0"/>
            </a:endParaRPr>
          </a:p>
          <a:p>
            <a:r>
              <a:rPr lang="en-GB" sz="2000" dirty="0">
                <a:latin typeface="Century Gothic" panose="020B0502020202020204" pitchFamily="34" charset="0"/>
              </a:rPr>
              <a:t>Rehema becomes a leader in her school. She applies her new confidence to netball and becomes a national champion. She also becomes a role model in her village. She uses her sewing skills to earn extra income. She also helps other vulnerable children in her village and teaches them to read and write.</a:t>
            </a:r>
            <a:endParaRPr lang="en-US" sz="2000" dirty="0">
              <a:latin typeface="Century Gothic" panose="020B0502020202020204" pitchFamily="34" charset="0"/>
            </a:endParaRPr>
          </a:p>
        </p:txBody>
      </p:sp>
    </p:spTree>
    <p:extLst>
      <p:ext uri="{BB962C8B-B14F-4D97-AF65-F5344CB8AC3E}">
        <p14:creationId xmlns:p14="http://schemas.microsoft.com/office/powerpoint/2010/main" val="31162370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9829800" cy="1066800"/>
          </a:xfrm>
        </p:spPr>
        <p:txBody>
          <a:bodyPr/>
          <a:lstStyle/>
          <a:p>
            <a:r>
              <a:rPr lang="en-US" sz="4400" dirty="0">
                <a:latin typeface="Century Gothic" panose="020B0502020202020204" pitchFamily="34" charset="0"/>
              </a:rPr>
              <a:t>What Is the PM&amp;E Programme Path?</a:t>
            </a:r>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bwMode="auto">
          <a:xfrm>
            <a:off x="-561385" y="1838499"/>
            <a:ext cx="11786614" cy="3571701"/>
          </a:xfrm>
          <a:prstGeom prst="rect">
            <a:avLst/>
          </a:prstGeom>
          <a:noFill/>
          <a:ln>
            <a:noFill/>
          </a:ln>
        </p:spPr>
      </p:pic>
      <p:sp>
        <p:nvSpPr>
          <p:cNvPr id="3" name="TextBox 2"/>
          <p:cNvSpPr txBox="1"/>
          <p:nvPr/>
        </p:nvSpPr>
        <p:spPr>
          <a:xfrm>
            <a:off x="680249" y="5486400"/>
            <a:ext cx="9525000" cy="615553"/>
          </a:xfrm>
          <a:prstGeom prst="rect">
            <a:avLst/>
          </a:prstGeom>
          <a:noFill/>
        </p:spPr>
        <p:txBody>
          <a:bodyPr wrap="square" rtlCol="0">
            <a:spAutoFit/>
          </a:bodyPr>
          <a:lstStyle/>
          <a:p>
            <a:r>
              <a:rPr lang="en-US" b="1" dirty="0">
                <a:latin typeface="Century Gothic" panose="020B0502020202020204" pitchFamily="34" charset="0"/>
              </a:rPr>
              <a:t>This programme path shows how systemic learning helps us adapt to change. </a:t>
            </a:r>
          </a:p>
          <a:p>
            <a:endParaRPr lang="en-US" sz="1600" b="1" dirty="0">
              <a:latin typeface="Century Gothic" panose="020B0502020202020204" pitchFamily="34" charset="0"/>
            </a:endParaRPr>
          </a:p>
        </p:txBody>
      </p:sp>
      <p:sp>
        <p:nvSpPr>
          <p:cNvPr id="5" name="TextBox 4"/>
          <p:cNvSpPr txBox="1"/>
          <p:nvPr/>
        </p:nvSpPr>
        <p:spPr>
          <a:xfrm>
            <a:off x="685800" y="6629400"/>
            <a:ext cx="8839200" cy="1292662"/>
          </a:xfrm>
          <a:prstGeom prst="rect">
            <a:avLst/>
          </a:prstGeom>
          <a:noFill/>
        </p:spPr>
        <p:txBody>
          <a:bodyPr wrap="square" rtlCol="0">
            <a:spAutoFit/>
          </a:bodyPr>
          <a:lstStyle/>
          <a:p>
            <a:r>
              <a:rPr lang="en-US" baseline="30000" dirty="0">
                <a:latin typeface="Century Gothic" panose="020B0502020202020204" pitchFamily="34" charset="0"/>
              </a:rPr>
              <a:t>Source: Evans, K., Larson, A., </a:t>
            </a:r>
            <a:r>
              <a:rPr lang="en-US" baseline="30000" dirty="0" err="1">
                <a:latin typeface="Century Gothic" panose="020B0502020202020204" pitchFamily="34" charset="0"/>
              </a:rPr>
              <a:t>Mwangi</a:t>
            </a:r>
            <a:r>
              <a:rPr lang="en-US" baseline="30000" dirty="0">
                <a:latin typeface="Century Gothic" panose="020B0502020202020204" pitchFamily="34" charset="0"/>
              </a:rPr>
              <a:t>, E., </a:t>
            </a:r>
            <a:r>
              <a:rPr lang="en-US" baseline="30000" dirty="0" err="1">
                <a:latin typeface="Century Gothic" panose="020B0502020202020204" pitchFamily="34" charset="0"/>
              </a:rPr>
              <a:t>Cronkleton</a:t>
            </a:r>
            <a:r>
              <a:rPr lang="en-US" baseline="30000" dirty="0">
                <a:latin typeface="Century Gothic" panose="020B0502020202020204" pitchFamily="34" charset="0"/>
              </a:rPr>
              <a:t>, P., </a:t>
            </a:r>
            <a:r>
              <a:rPr lang="en-US" baseline="30000" dirty="0" err="1">
                <a:latin typeface="Century Gothic" panose="020B0502020202020204" pitchFamily="34" charset="0"/>
              </a:rPr>
              <a:t>Maravanyika</a:t>
            </a:r>
            <a:r>
              <a:rPr lang="en-US" baseline="30000" dirty="0">
                <a:latin typeface="Century Gothic" panose="020B0502020202020204" pitchFamily="34" charset="0"/>
              </a:rPr>
              <a:t>, T., Hernandez, X., . . .Banana, A.  (2014). </a:t>
            </a:r>
            <a:r>
              <a:rPr lang="en-US" i="1" baseline="30000" dirty="0">
                <a:latin typeface="Century Gothic" panose="020B0502020202020204" pitchFamily="34" charset="0"/>
              </a:rPr>
              <a:t>Field guide to adaptive collaborative management and improving women’s participation.</a:t>
            </a:r>
            <a:r>
              <a:rPr lang="en-US" baseline="30000" dirty="0">
                <a:latin typeface="Century Gothic" panose="020B0502020202020204" pitchFamily="34" charset="0"/>
              </a:rPr>
              <a:t> Bogor Barat, Indonesia: Center for International Forestry Research (CIFOR).  Retrieved from: . Adapted from </a:t>
            </a:r>
            <a:r>
              <a:rPr lang="en-US" baseline="30000" dirty="0" err="1">
                <a:latin typeface="Century Gothic" panose="020B0502020202020204" pitchFamily="34" charset="0"/>
              </a:rPr>
              <a:t>Colfer</a:t>
            </a:r>
            <a:r>
              <a:rPr lang="en-US" baseline="30000" dirty="0">
                <a:latin typeface="Century Gothic" panose="020B0502020202020204" pitchFamily="34" charset="0"/>
              </a:rPr>
              <a:t>, C.J.P. (2005). </a:t>
            </a:r>
            <a:r>
              <a:rPr lang="en-US" i="1" baseline="30000" dirty="0">
                <a:latin typeface="Century Gothic" panose="020B0502020202020204" pitchFamily="34" charset="0"/>
              </a:rPr>
              <a:t>The complex forest: Community, uncertainty, and adaptive collaborative management</a:t>
            </a:r>
            <a:r>
              <a:rPr lang="en-US" baseline="30000" dirty="0">
                <a:latin typeface="Century Gothic" panose="020B0502020202020204" pitchFamily="34" charset="0"/>
              </a:rPr>
              <a:t>. Washington, DC: Resources for the Future/Center for International Forestry Research.</a:t>
            </a:r>
          </a:p>
          <a:p>
            <a:endParaRPr lang="en-US" dirty="0">
              <a:latin typeface="Century Gothic" panose="020B0502020202020204" pitchFamily="34" charset="0"/>
            </a:endParaRPr>
          </a:p>
        </p:txBody>
      </p:sp>
    </p:spTree>
    <p:extLst>
      <p:ext uri="{BB962C8B-B14F-4D97-AF65-F5344CB8AC3E}">
        <p14:creationId xmlns:p14="http://schemas.microsoft.com/office/powerpoint/2010/main" val="36959224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7950200" cy="1846659"/>
          </a:xfrm>
        </p:spPr>
        <p:txBody>
          <a:bodyPr/>
          <a:lstStyle/>
          <a:p>
            <a:r>
              <a:rPr lang="en-US" sz="2400" b="0" dirty="0">
                <a:latin typeface="Century Gothic" panose="020B0502020202020204" pitchFamily="34" charset="0"/>
              </a:rPr>
              <a:t>1.Get Ready</a:t>
            </a:r>
            <a:br>
              <a:rPr lang="en-US" dirty="0">
                <a:latin typeface="Century Gothic" panose="020B0502020202020204" pitchFamily="34" charset="0"/>
              </a:rPr>
            </a:br>
            <a:r>
              <a:rPr lang="en-US" dirty="0">
                <a:latin typeface="Century Gothic" panose="020B0502020202020204" pitchFamily="34" charset="0"/>
              </a:rPr>
              <a:t>Walking the Programme Path</a:t>
            </a:r>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bwMode="auto">
          <a:xfrm>
            <a:off x="533400" y="1600200"/>
            <a:ext cx="9105868" cy="5312131"/>
          </a:xfrm>
          <a:prstGeom prst="rect">
            <a:avLst/>
          </a:prstGeom>
          <a:noFill/>
          <a:ln>
            <a:noFill/>
          </a:ln>
        </p:spPr>
      </p:pic>
    </p:spTree>
    <p:extLst>
      <p:ext uri="{BB962C8B-B14F-4D97-AF65-F5344CB8AC3E}">
        <p14:creationId xmlns:p14="http://schemas.microsoft.com/office/powerpoint/2010/main" val="14223188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542" y="227079"/>
            <a:ext cx="7950200" cy="1846659"/>
          </a:xfrm>
        </p:spPr>
        <p:txBody>
          <a:bodyPr/>
          <a:lstStyle/>
          <a:p>
            <a:r>
              <a:rPr lang="en-US" sz="2400" b="0" dirty="0">
                <a:latin typeface="Century Gothic" panose="020B0502020202020204" pitchFamily="34" charset="0"/>
              </a:rPr>
              <a:t>2. Identify Priorities</a:t>
            </a:r>
            <a:br>
              <a:rPr lang="en-US" dirty="0">
                <a:latin typeface="Century Gothic" panose="020B0502020202020204" pitchFamily="34" charset="0"/>
              </a:rPr>
            </a:br>
            <a:r>
              <a:rPr lang="en-US" dirty="0">
                <a:latin typeface="Century Gothic" panose="020B0502020202020204" pitchFamily="34" charset="0"/>
              </a:rPr>
              <a:t>Walking the Programme Path</a:t>
            </a: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bwMode="auto">
          <a:xfrm>
            <a:off x="609600" y="1600200"/>
            <a:ext cx="8714010" cy="5083531"/>
          </a:xfrm>
          <a:prstGeom prst="rect">
            <a:avLst/>
          </a:prstGeom>
          <a:noFill/>
          <a:ln>
            <a:noFill/>
          </a:ln>
        </p:spPr>
      </p:pic>
    </p:spTree>
    <p:extLst>
      <p:ext uri="{BB962C8B-B14F-4D97-AF65-F5344CB8AC3E}">
        <p14:creationId xmlns:p14="http://schemas.microsoft.com/office/powerpoint/2010/main" val="17408087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7079"/>
            <a:ext cx="7950200" cy="1846659"/>
          </a:xfrm>
        </p:spPr>
        <p:txBody>
          <a:bodyPr/>
          <a:lstStyle/>
          <a:p>
            <a:r>
              <a:rPr lang="en-US" sz="2400" b="0" dirty="0">
                <a:latin typeface="Century Gothic" panose="020B0502020202020204" pitchFamily="34" charset="0"/>
              </a:rPr>
              <a:t>3. Make a Plan</a:t>
            </a:r>
            <a:br>
              <a:rPr lang="en-US" dirty="0">
                <a:latin typeface="Century Gothic" panose="020B0502020202020204" pitchFamily="34" charset="0"/>
              </a:rPr>
            </a:br>
            <a:r>
              <a:rPr lang="en-US" dirty="0">
                <a:latin typeface="Century Gothic" panose="020B0502020202020204" pitchFamily="34" charset="0"/>
              </a:rPr>
              <a:t>Walking the Programme Path</a:t>
            </a: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bwMode="auto">
          <a:xfrm>
            <a:off x="457200" y="1600200"/>
            <a:ext cx="8975249" cy="5235931"/>
          </a:xfrm>
          <a:prstGeom prst="rect">
            <a:avLst/>
          </a:prstGeom>
          <a:noFill/>
          <a:ln>
            <a:noFill/>
          </a:ln>
        </p:spPr>
      </p:pic>
    </p:spTree>
    <p:extLst>
      <p:ext uri="{BB962C8B-B14F-4D97-AF65-F5344CB8AC3E}">
        <p14:creationId xmlns:p14="http://schemas.microsoft.com/office/powerpoint/2010/main" val="277358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7079"/>
            <a:ext cx="7950200" cy="1846659"/>
          </a:xfrm>
        </p:spPr>
        <p:txBody>
          <a:bodyPr/>
          <a:lstStyle/>
          <a:p>
            <a:r>
              <a:rPr lang="en-US" sz="2400" b="0" dirty="0">
                <a:latin typeface="Century Gothic" panose="020B0502020202020204" pitchFamily="34" charset="0"/>
              </a:rPr>
              <a:t>4. Take Action, Then Monitor and Reflect</a:t>
            </a:r>
            <a:br>
              <a:rPr lang="en-US" dirty="0">
                <a:latin typeface="Century Gothic" panose="020B0502020202020204" pitchFamily="34" charset="0"/>
              </a:rPr>
            </a:br>
            <a:r>
              <a:rPr lang="en-US" dirty="0">
                <a:latin typeface="Century Gothic" panose="020B0502020202020204" pitchFamily="34" charset="0"/>
              </a:rPr>
              <a:t>Walking the Programme Path</a:t>
            </a: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bwMode="auto">
          <a:xfrm>
            <a:off x="381000" y="1676400"/>
            <a:ext cx="9367107" cy="5464531"/>
          </a:xfrm>
          <a:prstGeom prst="rect">
            <a:avLst/>
          </a:prstGeom>
          <a:noFill/>
          <a:ln>
            <a:noFill/>
          </a:ln>
        </p:spPr>
      </p:pic>
    </p:spTree>
    <p:extLst>
      <p:ext uri="{BB962C8B-B14F-4D97-AF65-F5344CB8AC3E}">
        <p14:creationId xmlns:p14="http://schemas.microsoft.com/office/powerpoint/2010/main" val="32937538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227079"/>
            <a:ext cx="7950200" cy="1846659"/>
          </a:xfrm>
        </p:spPr>
        <p:txBody>
          <a:bodyPr/>
          <a:lstStyle/>
          <a:p>
            <a:r>
              <a:rPr lang="en-US" sz="2400" b="0" dirty="0">
                <a:latin typeface="Century Gothic" panose="020B0502020202020204" pitchFamily="34" charset="0"/>
              </a:rPr>
              <a:t>5. Take New Action, Then Monitor and Reflect Again</a:t>
            </a:r>
            <a:br>
              <a:rPr lang="en-US" dirty="0">
                <a:latin typeface="Century Gothic" panose="020B0502020202020204" pitchFamily="34" charset="0"/>
              </a:rPr>
            </a:br>
            <a:r>
              <a:rPr lang="en-US" dirty="0">
                <a:latin typeface="Century Gothic" panose="020B0502020202020204" pitchFamily="34" charset="0"/>
              </a:rPr>
              <a:t>Walking the Programme Path</a:t>
            </a: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bwMode="auto">
          <a:xfrm>
            <a:off x="381000" y="1676400"/>
            <a:ext cx="9362357" cy="5461760"/>
          </a:xfrm>
          <a:prstGeom prst="rect">
            <a:avLst/>
          </a:prstGeom>
          <a:noFill/>
          <a:ln>
            <a:noFill/>
          </a:ln>
        </p:spPr>
      </p:pic>
    </p:spTree>
    <p:extLst>
      <p:ext uri="{BB962C8B-B14F-4D97-AF65-F5344CB8AC3E}">
        <p14:creationId xmlns:p14="http://schemas.microsoft.com/office/powerpoint/2010/main" val="2119012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1828800"/>
            <a:ext cx="8257539" cy="1723549"/>
          </a:xfrm>
        </p:spPr>
        <p:txBody>
          <a:bodyPr/>
          <a:lstStyle/>
          <a:p>
            <a:endParaRPr lang="en-US" sz="4000" dirty="0"/>
          </a:p>
          <a:p>
            <a:pPr marL="571500" indent="-571500">
              <a:buFont typeface="Arial"/>
              <a:buChar char="•"/>
            </a:pPr>
            <a:endParaRPr lang="en-US" dirty="0"/>
          </a:p>
          <a:p>
            <a:pPr marL="571500" indent="-571500">
              <a:buFont typeface="Arial"/>
              <a:buChar char="•"/>
            </a:pPr>
            <a:endParaRPr lang="en-US" dirty="0"/>
          </a:p>
          <a:p>
            <a:endParaRPr lang="en-US" dirty="0"/>
          </a:p>
          <a:p>
            <a:endParaRPr lang="en-US" dirty="0"/>
          </a:p>
        </p:txBody>
      </p:sp>
      <p:sp>
        <p:nvSpPr>
          <p:cNvPr id="4" name="Rectangle 3"/>
          <p:cNvSpPr/>
          <p:nvPr/>
        </p:nvSpPr>
        <p:spPr>
          <a:xfrm>
            <a:off x="0" y="1371600"/>
            <a:ext cx="10058400" cy="4343400"/>
          </a:xfrm>
          <a:prstGeom prst="rect">
            <a:avLst/>
          </a:prstGeom>
          <a:solidFill>
            <a:srgbClr val="411F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90600" y="3657600"/>
            <a:ext cx="8478603" cy="1446550"/>
          </a:xfrm>
          <a:prstGeom prst="rect">
            <a:avLst/>
          </a:prstGeom>
          <a:noFill/>
        </p:spPr>
        <p:txBody>
          <a:bodyPr wrap="none" rtlCol="0">
            <a:spAutoFit/>
          </a:bodyPr>
          <a:lstStyle/>
          <a:p>
            <a:r>
              <a:rPr lang="en-US" sz="4400" b="1" dirty="0">
                <a:solidFill>
                  <a:schemeClr val="bg1"/>
                </a:solidFill>
                <a:latin typeface="Century Gothic" panose="020B0502020202020204" pitchFamily="34" charset="0"/>
              </a:rPr>
              <a:t>Session 2:</a:t>
            </a:r>
          </a:p>
          <a:p>
            <a:r>
              <a:rPr lang="en-US" sz="4400" dirty="0">
                <a:solidFill>
                  <a:schemeClr val="bg1"/>
                </a:solidFill>
                <a:latin typeface="Century Gothic" panose="020B0502020202020204" pitchFamily="34" charset="0"/>
              </a:rPr>
              <a:t>PM&amp;E Community Group Tools</a:t>
            </a:r>
          </a:p>
        </p:txBody>
      </p:sp>
    </p:spTree>
    <p:extLst>
      <p:ext uri="{BB962C8B-B14F-4D97-AF65-F5344CB8AC3E}">
        <p14:creationId xmlns:p14="http://schemas.microsoft.com/office/powerpoint/2010/main" val="38310408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449" y="484581"/>
            <a:ext cx="8699500" cy="738664"/>
          </a:xfrm>
        </p:spPr>
        <p:txBody>
          <a:bodyPr/>
          <a:lstStyle/>
          <a:p>
            <a:r>
              <a:rPr lang="en-US" dirty="0">
                <a:latin typeface="Century Gothic" panose="020B0502020202020204" pitchFamily="34" charset="0"/>
              </a:rPr>
              <a:t>Role Play</a:t>
            </a:r>
          </a:p>
        </p:txBody>
      </p:sp>
      <p:sp>
        <p:nvSpPr>
          <p:cNvPr id="4" name="Rectangle 3"/>
          <p:cNvSpPr/>
          <p:nvPr/>
        </p:nvSpPr>
        <p:spPr>
          <a:xfrm>
            <a:off x="685800" y="1487592"/>
            <a:ext cx="7854950" cy="5201424"/>
          </a:xfrm>
          <a:prstGeom prst="rect">
            <a:avLst/>
          </a:prstGeom>
        </p:spPr>
        <p:txBody>
          <a:bodyPr wrap="square">
            <a:spAutoFit/>
          </a:bodyPr>
          <a:lstStyle/>
          <a:p>
            <a:pPr>
              <a:spcBef>
                <a:spcPts val="600"/>
              </a:spcBef>
              <a:spcAft>
                <a:spcPts val="600"/>
              </a:spcAft>
            </a:pPr>
            <a:r>
              <a:rPr lang="en-GB" sz="2400" b="1" dirty="0">
                <a:latin typeface="Century Gothic" panose="020B0502020202020204" pitchFamily="34" charset="0"/>
                <a:cs typeface="Cambria" panose="02040503050406030204" pitchFamily="18" charset="0"/>
              </a:rPr>
              <a:t>Characters</a:t>
            </a:r>
            <a:endParaRPr lang="en-US" sz="2400" dirty="0">
              <a:latin typeface="Century Gothic" panose="020B0502020202020204" pitchFamily="34" charset="0"/>
            </a:endParaRP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Female elder with 4 orphans</a:t>
            </a:r>
            <a:endParaRPr lang="en-US" dirty="0">
              <a:latin typeface="Century Gothic" panose="020B0502020202020204" pitchFamily="34" charset="0"/>
            </a:endParaRP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MVC: A child from a child-headed household</a:t>
            </a:r>
            <a:endParaRPr lang="en-US" dirty="0">
              <a:latin typeface="Century Gothic" panose="020B0502020202020204" pitchFamily="34" charset="0"/>
            </a:endParaRP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Volunteer with MVC</a:t>
            </a:r>
            <a:endParaRPr lang="en-US" dirty="0">
              <a:latin typeface="Century Gothic" panose="020B0502020202020204" pitchFamily="34" charset="0"/>
            </a:endParaRP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Member of a most vulnerable children committee (MVCC)</a:t>
            </a:r>
            <a:endParaRPr lang="en-US" dirty="0">
              <a:latin typeface="Century Gothic" panose="020B0502020202020204" pitchFamily="34" charset="0"/>
            </a:endParaRP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Representative from community women’s group</a:t>
            </a:r>
            <a:endParaRPr lang="en-US" dirty="0">
              <a:latin typeface="Century Gothic" panose="020B0502020202020204" pitchFamily="34" charset="0"/>
            </a:endParaRP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 Representative of village leadership</a:t>
            </a: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Volunteer providing home-based care (HBC)</a:t>
            </a: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Faith-based leader</a:t>
            </a: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Married woman in family with 2 kid</a:t>
            </a:r>
            <a:r>
              <a:rPr lang="en-GB" b="1" dirty="0">
                <a:latin typeface="Century Gothic" panose="020B0502020202020204" pitchFamily="34" charset="0"/>
                <a:cs typeface="Cambria" panose="02040503050406030204" pitchFamily="18" charset="0"/>
              </a:rPr>
              <a:t>s</a:t>
            </a: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Married man in family with 4 kids</a:t>
            </a:r>
          </a:p>
          <a:p>
            <a:pPr marL="285750" indent="-285750">
              <a:spcBef>
                <a:spcPts val="600"/>
              </a:spcBef>
              <a:spcAft>
                <a:spcPts val="600"/>
              </a:spcAft>
              <a:buFont typeface="Arial" panose="020B0604020202020204" pitchFamily="34" charset="0"/>
              <a:buChar char="•"/>
            </a:pPr>
            <a:r>
              <a:rPr lang="en-GB" dirty="0">
                <a:latin typeface="Century Gothic" panose="020B0502020202020204" pitchFamily="34" charset="0"/>
                <a:cs typeface="Cambria" panose="02040503050406030204" pitchFamily="18" charset="0"/>
              </a:rPr>
              <a:t>Field officer</a:t>
            </a:r>
            <a:endParaRPr lang="en-US" dirty="0">
              <a:effectLst/>
              <a:latin typeface="Century Gothic" panose="020B0502020202020204" pitchFamily="34" charset="0"/>
            </a:endParaRPr>
          </a:p>
        </p:txBody>
      </p:sp>
      <p:sp>
        <p:nvSpPr>
          <p:cNvPr id="5" name="Text Placeholder 4"/>
          <p:cNvSpPr>
            <a:spLocks noGrp="1"/>
          </p:cNvSpPr>
          <p:nvPr>
            <p:ph type="body" idx="1"/>
          </p:nvPr>
        </p:nvSpPr>
        <p:spPr>
          <a:xfrm>
            <a:off x="381000" y="8077200"/>
            <a:ext cx="8562339" cy="457200"/>
          </a:xfrm>
        </p:spPr>
        <p:txBody>
          <a:bodyPr/>
          <a:lstStyle/>
          <a:p>
            <a:endParaRPr lang="en-US" dirty="0"/>
          </a:p>
        </p:txBody>
      </p:sp>
    </p:spTree>
    <p:extLst>
      <p:ext uri="{BB962C8B-B14F-4D97-AF65-F5344CB8AC3E}">
        <p14:creationId xmlns:p14="http://schemas.microsoft.com/office/powerpoint/2010/main" val="26717601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950200" cy="738664"/>
          </a:xfrm>
        </p:spPr>
        <p:txBody>
          <a:bodyPr/>
          <a:lstStyle/>
          <a:p>
            <a:r>
              <a:rPr lang="en-US" dirty="0">
                <a:latin typeface="Century Gothic" panose="020B0502020202020204" pitchFamily="34" charset="0"/>
              </a:rPr>
              <a:t>Vulnerability Map</a:t>
            </a:r>
          </a:p>
        </p:txBody>
      </p:sp>
      <p:pic>
        <p:nvPicPr>
          <p:cNvPr id="4" name="Picture 3"/>
          <p:cNvPicPr/>
          <p:nvPr/>
        </p:nvPicPr>
        <p:blipFill>
          <a:blip r:embed="rId3">
            <a:extLst>
              <a:ext uri="{28A0092B-C50C-407E-A947-70E740481C1C}">
                <a14:useLocalDpi xmlns:a14="http://schemas.microsoft.com/office/drawing/2010/main" val="0"/>
              </a:ext>
            </a:extLst>
          </a:blip>
          <a:stretch>
            <a:fillRect/>
          </a:stretch>
        </p:blipFill>
        <p:spPr bwMode="auto">
          <a:xfrm>
            <a:off x="1254061" y="1600200"/>
            <a:ext cx="7488265" cy="5686715"/>
          </a:xfrm>
          <a:prstGeom prst="rect">
            <a:avLst/>
          </a:prstGeom>
          <a:noFill/>
          <a:ln>
            <a:noFill/>
          </a:ln>
        </p:spPr>
      </p:pic>
    </p:spTree>
    <p:extLst>
      <p:ext uri="{BB962C8B-B14F-4D97-AF65-F5344CB8AC3E}">
        <p14:creationId xmlns:p14="http://schemas.microsoft.com/office/powerpoint/2010/main" val="1551017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9829800" cy="662464"/>
          </a:xfrm>
        </p:spPr>
        <p:txBody>
          <a:bodyPr/>
          <a:lstStyle/>
          <a:p>
            <a:r>
              <a:rPr lang="en-US" dirty="0">
                <a:latin typeface="Century Gothic" panose="020B0502020202020204" pitchFamily="34" charset="0"/>
              </a:rPr>
              <a:t>Community Concerns Brainstorm</a:t>
            </a:r>
          </a:p>
        </p:txBody>
      </p:sp>
      <p:graphicFrame>
        <p:nvGraphicFramePr>
          <p:cNvPr id="6" name="Table 5"/>
          <p:cNvGraphicFramePr>
            <a:graphicFrameLocks noGrp="1"/>
          </p:cNvGraphicFramePr>
          <p:nvPr>
            <p:extLst>
              <p:ext uri="{D42A27DB-BD31-4B8C-83A1-F6EECF244321}">
                <p14:modId xmlns:p14="http://schemas.microsoft.com/office/powerpoint/2010/main" val="838561326"/>
              </p:ext>
            </p:extLst>
          </p:nvPr>
        </p:nvGraphicFramePr>
        <p:xfrm>
          <a:off x="609600" y="2133600"/>
          <a:ext cx="8572500" cy="4800600"/>
        </p:xfrm>
        <a:graphic>
          <a:graphicData uri="http://schemas.openxmlformats.org/drawingml/2006/table">
            <a:tbl>
              <a:tblPr firstRow="1" bandRow="1">
                <a:tableStyleId>{5C22544A-7EE6-4342-B048-85BDC9FD1C3A}</a:tableStyleId>
              </a:tblPr>
              <a:tblGrid>
                <a:gridCol w="2171700">
                  <a:extLst>
                    <a:ext uri="{9D8B030D-6E8A-4147-A177-3AD203B41FA5}">
                      <a16:colId xmlns:a16="http://schemas.microsoft.com/office/drawing/2014/main" val="20000"/>
                    </a:ext>
                  </a:extLst>
                </a:gridCol>
                <a:gridCol w="2133600">
                  <a:extLst>
                    <a:ext uri="{9D8B030D-6E8A-4147-A177-3AD203B41FA5}">
                      <a16:colId xmlns:a16="http://schemas.microsoft.com/office/drawing/2014/main" val="20001"/>
                    </a:ext>
                  </a:extLst>
                </a:gridCol>
                <a:gridCol w="2133600">
                  <a:extLst>
                    <a:ext uri="{9D8B030D-6E8A-4147-A177-3AD203B41FA5}">
                      <a16:colId xmlns:a16="http://schemas.microsoft.com/office/drawing/2014/main" val="20002"/>
                    </a:ext>
                  </a:extLst>
                </a:gridCol>
                <a:gridCol w="2133600">
                  <a:extLst>
                    <a:ext uri="{9D8B030D-6E8A-4147-A177-3AD203B41FA5}">
                      <a16:colId xmlns:a16="http://schemas.microsoft.com/office/drawing/2014/main" val="20003"/>
                    </a:ext>
                  </a:extLst>
                </a:gridCol>
              </a:tblGrid>
              <a:tr h="960120">
                <a:tc>
                  <a:txBody>
                    <a:bodyPr/>
                    <a:lstStyle/>
                    <a:p>
                      <a:r>
                        <a:rPr lang="en-US" sz="3000" dirty="0">
                          <a:latin typeface="Century Gothic" panose="020B0502020202020204" pitchFamily="34" charset="0"/>
                        </a:rPr>
                        <a:t>Priority</a:t>
                      </a:r>
                    </a:p>
                  </a:txBody>
                  <a:tcPr>
                    <a:solidFill>
                      <a:srgbClr val="E6661F"/>
                    </a:solidFill>
                  </a:tcPr>
                </a:tc>
                <a:tc>
                  <a:txBody>
                    <a:bodyPr/>
                    <a:lstStyle/>
                    <a:p>
                      <a:r>
                        <a:rPr lang="en-US" sz="3000" dirty="0">
                          <a:latin typeface="Century Gothic" panose="020B0502020202020204" pitchFamily="34" charset="0"/>
                        </a:rPr>
                        <a:t>Concern</a:t>
                      </a:r>
                    </a:p>
                  </a:txBody>
                  <a:tcPr>
                    <a:solidFill>
                      <a:srgbClr val="E6661F"/>
                    </a:solidFill>
                  </a:tcPr>
                </a:tc>
                <a:tc>
                  <a:txBody>
                    <a:bodyPr/>
                    <a:lstStyle/>
                    <a:p>
                      <a:r>
                        <a:rPr lang="en-US" sz="3000" dirty="0">
                          <a:latin typeface="Century Gothic" panose="020B0502020202020204" pitchFamily="34" charset="0"/>
                        </a:rPr>
                        <a:t>Reasons</a:t>
                      </a:r>
                    </a:p>
                  </a:txBody>
                  <a:tcPr>
                    <a:solidFill>
                      <a:srgbClr val="E6661F"/>
                    </a:solidFill>
                  </a:tcPr>
                </a:tc>
                <a:tc>
                  <a:txBody>
                    <a:bodyPr/>
                    <a:lstStyle/>
                    <a:p>
                      <a:r>
                        <a:rPr lang="en-US" sz="3000" dirty="0">
                          <a:latin typeface="Century Gothic" panose="020B0502020202020204" pitchFamily="34" charset="0"/>
                        </a:rPr>
                        <a:t>Resources</a:t>
                      </a:r>
                    </a:p>
                  </a:txBody>
                  <a:tcPr>
                    <a:solidFill>
                      <a:srgbClr val="E6661F"/>
                    </a:solidFill>
                  </a:tcPr>
                </a:tc>
                <a:extLst>
                  <a:ext uri="{0D108BD9-81ED-4DB2-BD59-A6C34878D82A}">
                    <a16:rowId xmlns:a16="http://schemas.microsoft.com/office/drawing/2014/main" val="10000"/>
                  </a:ext>
                </a:extLst>
              </a:tr>
              <a:tr h="960120">
                <a:tc>
                  <a:txBody>
                    <a:bodyPr/>
                    <a:lstStyle/>
                    <a:p>
                      <a:endParaRPr lang="en-US" dirty="0"/>
                    </a:p>
                  </a:txBody>
                  <a:tcPr>
                    <a:solidFill>
                      <a:srgbClr val="FDF3ED"/>
                    </a:solidFill>
                  </a:tcPr>
                </a:tc>
                <a:tc>
                  <a:txBody>
                    <a:bodyPr/>
                    <a:lstStyle/>
                    <a:p>
                      <a:endParaRPr lang="en-US" dirty="0"/>
                    </a:p>
                  </a:txBody>
                  <a:tcPr>
                    <a:solidFill>
                      <a:srgbClr val="FDF3ED"/>
                    </a:solidFill>
                  </a:tcPr>
                </a:tc>
                <a:tc>
                  <a:txBody>
                    <a:bodyPr/>
                    <a:lstStyle/>
                    <a:p>
                      <a:endParaRPr lang="en-US" dirty="0"/>
                    </a:p>
                  </a:txBody>
                  <a:tcPr>
                    <a:solidFill>
                      <a:srgbClr val="FDF3ED"/>
                    </a:solidFill>
                  </a:tcPr>
                </a:tc>
                <a:tc>
                  <a:txBody>
                    <a:bodyPr/>
                    <a:lstStyle/>
                    <a:p>
                      <a:endParaRPr lang="en-US" dirty="0"/>
                    </a:p>
                  </a:txBody>
                  <a:tcPr>
                    <a:solidFill>
                      <a:srgbClr val="FDF3ED"/>
                    </a:solidFill>
                  </a:tcPr>
                </a:tc>
                <a:extLst>
                  <a:ext uri="{0D108BD9-81ED-4DB2-BD59-A6C34878D82A}">
                    <a16:rowId xmlns:a16="http://schemas.microsoft.com/office/drawing/2014/main" val="10001"/>
                  </a:ext>
                </a:extLst>
              </a:tr>
              <a:tr h="960120">
                <a:tc>
                  <a:txBody>
                    <a:bodyPr/>
                    <a:lstStyle/>
                    <a:p>
                      <a:endParaRPr lang="en-US" dirty="0"/>
                    </a:p>
                  </a:txBody>
                  <a:tcPr>
                    <a:solidFill>
                      <a:srgbClr val="F9DBCB"/>
                    </a:solidFill>
                  </a:tcPr>
                </a:tc>
                <a:tc>
                  <a:txBody>
                    <a:bodyPr/>
                    <a:lstStyle/>
                    <a:p>
                      <a:endParaRPr lang="en-US" dirty="0"/>
                    </a:p>
                  </a:txBody>
                  <a:tcPr>
                    <a:solidFill>
                      <a:srgbClr val="F9DBCB"/>
                    </a:solidFill>
                  </a:tcPr>
                </a:tc>
                <a:tc>
                  <a:txBody>
                    <a:bodyPr/>
                    <a:lstStyle/>
                    <a:p>
                      <a:endParaRPr lang="en-US" dirty="0"/>
                    </a:p>
                  </a:txBody>
                  <a:tcPr>
                    <a:solidFill>
                      <a:srgbClr val="F9DBCB"/>
                    </a:solidFill>
                  </a:tcPr>
                </a:tc>
                <a:tc>
                  <a:txBody>
                    <a:bodyPr/>
                    <a:lstStyle/>
                    <a:p>
                      <a:endParaRPr lang="en-US" dirty="0"/>
                    </a:p>
                  </a:txBody>
                  <a:tcPr>
                    <a:solidFill>
                      <a:srgbClr val="F9DBCB"/>
                    </a:solidFill>
                  </a:tcPr>
                </a:tc>
                <a:extLst>
                  <a:ext uri="{0D108BD9-81ED-4DB2-BD59-A6C34878D82A}">
                    <a16:rowId xmlns:a16="http://schemas.microsoft.com/office/drawing/2014/main" val="10002"/>
                  </a:ext>
                </a:extLst>
              </a:tr>
              <a:tr h="960120">
                <a:tc>
                  <a:txBody>
                    <a:bodyPr/>
                    <a:lstStyle/>
                    <a:p>
                      <a:endParaRPr lang="en-US" dirty="0"/>
                    </a:p>
                  </a:txBody>
                  <a:tcPr>
                    <a:solidFill>
                      <a:srgbClr val="FDF3ED"/>
                    </a:solidFill>
                  </a:tcPr>
                </a:tc>
                <a:tc>
                  <a:txBody>
                    <a:bodyPr/>
                    <a:lstStyle/>
                    <a:p>
                      <a:endParaRPr lang="en-US" dirty="0"/>
                    </a:p>
                  </a:txBody>
                  <a:tcPr>
                    <a:solidFill>
                      <a:srgbClr val="FDF3ED"/>
                    </a:solidFill>
                  </a:tcPr>
                </a:tc>
                <a:tc>
                  <a:txBody>
                    <a:bodyPr/>
                    <a:lstStyle/>
                    <a:p>
                      <a:endParaRPr lang="en-US" dirty="0"/>
                    </a:p>
                  </a:txBody>
                  <a:tcPr>
                    <a:solidFill>
                      <a:srgbClr val="FDF3ED"/>
                    </a:solidFill>
                  </a:tcPr>
                </a:tc>
                <a:tc>
                  <a:txBody>
                    <a:bodyPr/>
                    <a:lstStyle/>
                    <a:p>
                      <a:endParaRPr lang="en-US" dirty="0"/>
                    </a:p>
                  </a:txBody>
                  <a:tcPr>
                    <a:solidFill>
                      <a:srgbClr val="FDF3ED"/>
                    </a:solidFill>
                  </a:tcPr>
                </a:tc>
                <a:extLst>
                  <a:ext uri="{0D108BD9-81ED-4DB2-BD59-A6C34878D82A}">
                    <a16:rowId xmlns:a16="http://schemas.microsoft.com/office/drawing/2014/main" val="10003"/>
                  </a:ext>
                </a:extLst>
              </a:tr>
              <a:tr h="960120">
                <a:tc>
                  <a:txBody>
                    <a:bodyPr/>
                    <a:lstStyle/>
                    <a:p>
                      <a:endParaRPr lang="en-US" dirty="0"/>
                    </a:p>
                  </a:txBody>
                  <a:tcPr>
                    <a:solidFill>
                      <a:srgbClr val="F9DBCB"/>
                    </a:solidFill>
                  </a:tcPr>
                </a:tc>
                <a:tc>
                  <a:txBody>
                    <a:bodyPr/>
                    <a:lstStyle/>
                    <a:p>
                      <a:endParaRPr lang="en-US" dirty="0"/>
                    </a:p>
                  </a:txBody>
                  <a:tcPr>
                    <a:solidFill>
                      <a:srgbClr val="F9DBCB"/>
                    </a:solidFill>
                  </a:tcPr>
                </a:tc>
                <a:tc>
                  <a:txBody>
                    <a:bodyPr/>
                    <a:lstStyle/>
                    <a:p>
                      <a:endParaRPr lang="en-US" dirty="0"/>
                    </a:p>
                  </a:txBody>
                  <a:tcPr>
                    <a:solidFill>
                      <a:srgbClr val="F9DBCB"/>
                    </a:solidFill>
                  </a:tcPr>
                </a:tc>
                <a:tc>
                  <a:txBody>
                    <a:bodyPr/>
                    <a:lstStyle/>
                    <a:p>
                      <a:endParaRPr lang="en-US" dirty="0"/>
                    </a:p>
                  </a:txBody>
                  <a:tcPr>
                    <a:solidFill>
                      <a:srgbClr val="F9DBCB"/>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870707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9004300" cy="738664"/>
          </a:xfrm>
        </p:spPr>
        <p:txBody>
          <a:bodyPr/>
          <a:lstStyle/>
          <a:p>
            <a:r>
              <a:rPr lang="en-US" dirty="0">
                <a:latin typeface="Century Gothic" panose="020B0502020202020204" pitchFamily="34" charset="0"/>
              </a:rPr>
              <a:t>Action Calendar</a:t>
            </a:r>
          </a:p>
        </p:txBody>
      </p:sp>
      <p:graphicFrame>
        <p:nvGraphicFramePr>
          <p:cNvPr id="4" name="Table 3"/>
          <p:cNvGraphicFramePr>
            <a:graphicFrameLocks noGrp="1"/>
          </p:cNvGraphicFramePr>
          <p:nvPr>
            <p:extLst>
              <p:ext uri="{D42A27DB-BD31-4B8C-83A1-F6EECF244321}">
                <p14:modId xmlns:p14="http://schemas.microsoft.com/office/powerpoint/2010/main" val="2155704344"/>
              </p:ext>
            </p:extLst>
          </p:nvPr>
        </p:nvGraphicFramePr>
        <p:xfrm>
          <a:off x="1" y="1524000"/>
          <a:ext cx="10058400" cy="5021166"/>
        </p:xfrm>
        <a:graphic>
          <a:graphicData uri="http://schemas.openxmlformats.org/drawingml/2006/table">
            <a:tbl>
              <a:tblPr firstRow="1" bandRow="1">
                <a:tableStyleId>{5C22544A-7EE6-4342-B048-85BDC9FD1C3A}</a:tableStyleId>
              </a:tblPr>
              <a:tblGrid>
                <a:gridCol w="2113565">
                  <a:extLst>
                    <a:ext uri="{9D8B030D-6E8A-4147-A177-3AD203B41FA5}">
                      <a16:colId xmlns:a16="http://schemas.microsoft.com/office/drawing/2014/main" val="20000"/>
                    </a:ext>
                  </a:extLst>
                </a:gridCol>
                <a:gridCol w="2327054">
                  <a:extLst>
                    <a:ext uri="{9D8B030D-6E8A-4147-A177-3AD203B41FA5}">
                      <a16:colId xmlns:a16="http://schemas.microsoft.com/office/drawing/2014/main" val="20001"/>
                    </a:ext>
                  </a:extLst>
                </a:gridCol>
                <a:gridCol w="1635881">
                  <a:extLst>
                    <a:ext uri="{9D8B030D-6E8A-4147-A177-3AD203B41FA5}">
                      <a16:colId xmlns:a16="http://schemas.microsoft.com/office/drawing/2014/main" val="20002"/>
                    </a:ext>
                  </a:extLst>
                </a:gridCol>
                <a:gridCol w="880652">
                  <a:extLst>
                    <a:ext uri="{9D8B030D-6E8A-4147-A177-3AD203B41FA5}">
                      <a16:colId xmlns:a16="http://schemas.microsoft.com/office/drawing/2014/main" val="20003"/>
                    </a:ext>
                  </a:extLst>
                </a:gridCol>
                <a:gridCol w="880652">
                  <a:extLst>
                    <a:ext uri="{9D8B030D-6E8A-4147-A177-3AD203B41FA5}">
                      <a16:colId xmlns:a16="http://schemas.microsoft.com/office/drawing/2014/main" val="20004"/>
                    </a:ext>
                  </a:extLst>
                </a:gridCol>
                <a:gridCol w="1056783">
                  <a:extLst>
                    <a:ext uri="{9D8B030D-6E8A-4147-A177-3AD203B41FA5}">
                      <a16:colId xmlns:a16="http://schemas.microsoft.com/office/drawing/2014/main" val="20005"/>
                    </a:ext>
                  </a:extLst>
                </a:gridCol>
                <a:gridCol w="1163813">
                  <a:extLst>
                    <a:ext uri="{9D8B030D-6E8A-4147-A177-3AD203B41FA5}">
                      <a16:colId xmlns:a16="http://schemas.microsoft.com/office/drawing/2014/main" val="20006"/>
                    </a:ext>
                  </a:extLst>
                </a:gridCol>
              </a:tblGrid>
              <a:tr h="1493234">
                <a:tc>
                  <a:txBody>
                    <a:bodyPr/>
                    <a:lstStyle/>
                    <a:p>
                      <a:r>
                        <a:rPr lang="en-US" sz="1600" dirty="0">
                          <a:latin typeface="Century Gothic" panose="020B0502020202020204" pitchFamily="34" charset="0"/>
                        </a:rPr>
                        <a:t>What activities</a:t>
                      </a:r>
                      <a:r>
                        <a:rPr lang="en-US" sz="1600" baseline="0" dirty="0">
                          <a:latin typeface="Century Gothic" panose="020B0502020202020204" pitchFamily="34" charset="0"/>
                        </a:rPr>
                        <a:t> are </a:t>
                      </a:r>
                      <a:r>
                        <a:rPr lang="en-US" sz="1600" dirty="0">
                          <a:latin typeface="Century Gothic" panose="020B0502020202020204" pitchFamily="34" charset="0"/>
                        </a:rPr>
                        <a:t>expected?</a:t>
                      </a:r>
                    </a:p>
                  </a:txBody>
                  <a:tcPr>
                    <a:solidFill>
                      <a:srgbClr val="E6661F"/>
                    </a:solidFill>
                  </a:tcPr>
                </a:tc>
                <a:tc>
                  <a:txBody>
                    <a:bodyPr/>
                    <a:lstStyle/>
                    <a:p>
                      <a:r>
                        <a:rPr lang="en-US" sz="1600" dirty="0">
                          <a:latin typeface="Century Gothic" panose="020B0502020202020204" pitchFamily="34" charset="0"/>
                        </a:rPr>
                        <a:t>What needs to  be done to make the activity happen? </a:t>
                      </a:r>
                    </a:p>
                  </a:txBody>
                  <a:tcPr>
                    <a:solidFill>
                      <a:srgbClr val="E6661F"/>
                    </a:solidFill>
                  </a:tcPr>
                </a:tc>
                <a:tc>
                  <a:txBody>
                    <a:bodyPr/>
                    <a:lstStyle/>
                    <a:p>
                      <a:r>
                        <a:rPr lang="en-US" sz="1600" dirty="0">
                          <a:latin typeface="Century Gothic" panose="020B0502020202020204" pitchFamily="34" charset="0"/>
                        </a:rPr>
                        <a:t>Person responsible</a:t>
                      </a:r>
                    </a:p>
                  </a:txBody>
                  <a:tcPr>
                    <a:solidFill>
                      <a:srgbClr val="E6661F"/>
                    </a:solidFill>
                  </a:tcPr>
                </a:tc>
                <a:tc>
                  <a:txBody>
                    <a:bodyPr/>
                    <a:lstStyle/>
                    <a:p>
                      <a:r>
                        <a:rPr lang="en-US" sz="1600" dirty="0">
                          <a:latin typeface="Century Gothic" panose="020B0502020202020204" pitchFamily="34" charset="0"/>
                        </a:rPr>
                        <a:t>Week 1</a:t>
                      </a:r>
                    </a:p>
                  </a:txBody>
                  <a:tcPr>
                    <a:solidFill>
                      <a:srgbClr val="E6661F"/>
                    </a:solidFill>
                  </a:tcPr>
                </a:tc>
                <a:tc>
                  <a:txBody>
                    <a:bodyPr/>
                    <a:lstStyle/>
                    <a:p>
                      <a:r>
                        <a:rPr lang="en-US" sz="1600" dirty="0">
                          <a:latin typeface="Century Gothic" panose="020B0502020202020204" pitchFamily="34" charset="0"/>
                        </a:rPr>
                        <a:t>Week 2</a:t>
                      </a:r>
                    </a:p>
                  </a:txBody>
                  <a:tcPr>
                    <a:solidFill>
                      <a:srgbClr val="E6661F"/>
                    </a:solidFill>
                  </a:tcPr>
                </a:tc>
                <a:tc>
                  <a:txBody>
                    <a:bodyPr/>
                    <a:lstStyle/>
                    <a:p>
                      <a:r>
                        <a:rPr lang="en-US" sz="1600" dirty="0">
                          <a:latin typeface="Century Gothic" panose="020B0502020202020204" pitchFamily="34" charset="0"/>
                        </a:rPr>
                        <a:t>Week 3</a:t>
                      </a:r>
                    </a:p>
                  </a:txBody>
                  <a:tcPr>
                    <a:solidFill>
                      <a:srgbClr val="E6661F"/>
                    </a:solidFill>
                  </a:tcPr>
                </a:tc>
                <a:tc>
                  <a:txBody>
                    <a:bodyPr/>
                    <a:lstStyle/>
                    <a:p>
                      <a:r>
                        <a:rPr lang="en-US" sz="1400" b="1" dirty="0">
                          <a:solidFill>
                            <a:schemeClr val="lt1"/>
                          </a:solidFill>
                          <a:effectLst/>
                          <a:latin typeface="Century Gothic" panose="020B0502020202020204" pitchFamily="34" charset="0"/>
                          <a:ea typeface="+mn-ea"/>
                          <a:cs typeface="+mn-cs"/>
                        </a:rPr>
                        <a:t>Comments</a:t>
                      </a:r>
                    </a:p>
                  </a:txBody>
                  <a:tcPr>
                    <a:solidFill>
                      <a:srgbClr val="E6661F"/>
                    </a:solidFill>
                  </a:tcPr>
                </a:tc>
                <a:extLst>
                  <a:ext uri="{0D108BD9-81ED-4DB2-BD59-A6C34878D82A}">
                    <a16:rowId xmlns:a16="http://schemas.microsoft.com/office/drawing/2014/main" val="10000"/>
                  </a:ext>
                </a:extLst>
              </a:tr>
              <a:tr h="1381406">
                <a:tc>
                  <a:txBody>
                    <a:bodyPr/>
                    <a:lstStyle/>
                    <a:p>
                      <a:pPr marL="0" marR="0" algn="l">
                        <a:lnSpc>
                          <a:spcPct val="115000"/>
                        </a:lnSpc>
                        <a:spcBef>
                          <a:spcPts val="600"/>
                        </a:spcBef>
                        <a:spcAft>
                          <a:spcPts val="600"/>
                        </a:spcAft>
                      </a:pPr>
                      <a:r>
                        <a:rPr lang="en-US" sz="1600" dirty="0">
                          <a:effectLst/>
                          <a:latin typeface="Century Gothic" panose="020B0502020202020204" pitchFamily="34" charset="0"/>
                          <a:ea typeface="Cambria"/>
                          <a:cs typeface="Cambria"/>
                        </a:rPr>
                        <a:t>Provide school supplies</a:t>
                      </a:r>
                      <a:r>
                        <a:rPr lang="en-US" sz="1600" baseline="0" dirty="0">
                          <a:effectLst/>
                          <a:latin typeface="Century Gothic" panose="020B0502020202020204" pitchFamily="34" charset="0"/>
                          <a:ea typeface="Cambria"/>
                          <a:cs typeface="Cambria"/>
                        </a:rPr>
                        <a:t> </a:t>
                      </a:r>
                      <a:r>
                        <a:rPr lang="en-US" sz="1600" dirty="0">
                          <a:effectLst/>
                          <a:latin typeface="Century Gothic" panose="020B0502020202020204" pitchFamily="34" charset="0"/>
                          <a:ea typeface="Cambria"/>
                          <a:cs typeface="Cambria"/>
                        </a:rPr>
                        <a:t>and uniforms to children in need.</a:t>
                      </a:r>
                      <a:endParaRPr lang="en-US" sz="1600" dirty="0">
                        <a:effectLst/>
                        <a:latin typeface="Century Gothic" panose="020B0502020202020204" pitchFamily="34" charset="0"/>
                        <a:ea typeface="Cambria"/>
                        <a:cs typeface="Times New Roman"/>
                      </a:endParaRPr>
                    </a:p>
                  </a:txBody>
                  <a:tcPr marL="68580" marR="68580" marT="0" marB="0" anchor="ctr">
                    <a:solidFill>
                      <a:srgbClr val="F9DBCB"/>
                    </a:solidFill>
                  </a:tcPr>
                </a:tc>
                <a:tc>
                  <a:txBody>
                    <a:bodyPr/>
                    <a:lstStyle/>
                    <a:p>
                      <a:pPr marL="0" marR="0" algn="l">
                        <a:lnSpc>
                          <a:spcPct val="115000"/>
                        </a:lnSpc>
                        <a:spcBef>
                          <a:spcPts val="600"/>
                        </a:spcBef>
                        <a:spcAft>
                          <a:spcPts val="600"/>
                        </a:spcAft>
                      </a:pPr>
                      <a:r>
                        <a:rPr lang="en-US" sz="1600" dirty="0">
                          <a:effectLst/>
                          <a:latin typeface="Century Gothic" panose="020B0502020202020204" pitchFamily="34" charset="0"/>
                          <a:ea typeface="Cambria"/>
                          <a:cs typeface="Cambria"/>
                        </a:rPr>
                        <a:t>Count children in need (with ages and genders).</a:t>
                      </a:r>
                      <a:endParaRPr lang="en-US" sz="1600" dirty="0">
                        <a:effectLst/>
                        <a:latin typeface="Century Gothic" panose="020B0502020202020204" pitchFamily="34" charset="0"/>
                        <a:ea typeface="Cambria"/>
                        <a:cs typeface="Times New Roman"/>
                      </a:endParaRPr>
                    </a:p>
                  </a:txBody>
                  <a:tcPr marL="68580" marR="68580" marT="0" marB="0" anchor="ctr">
                    <a:solidFill>
                      <a:srgbClr val="F9DBCB"/>
                    </a:solidFill>
                  </a:tcPr>
                </a:tc>
                <a:tc>
                  <a:txBody>
                    <a:bodyPr/>
                    <a:lstStyle/>
                    <a:p>
                      <a:pPr marL="0" marR="0">
                        <a:lnSpc>
                          <a:spcPct val="115000"/>
                        </a:lnSpc>
                        <a:spcBef>
                          <a:spcPts val="600"/>
                        </a:spcBef>
                        <a:spcAft>
                          <a:spcPts val="600"/>
                        </a:spcAft>
                      </a:pPr>
                      <a:r>
                        <a:rPr lang="en-US" sz="1600" dirty="0">
                          <a:effectLst/>
                          <a:latin typeface="Century Gothic" panose="020B0502020202020204" pitchFamily="34" charset="0"/>
                          <a:ea typeface="Cambria"/>
                          <a:cs typeface="Cambria"/>
                        </a:rPr>
                        <a:t>Member A</a:t>
                      </a:r>
                      <a:endParaRPr lang="en-US" sz="1600" dirty="0">
                        <a:effectLst/>
                        <a:latin typeface="Century Gothic" panose="020B0502020202020204" pitchFamily="34" charset="0"/>
                        <a:ea typeface="Cambria"/>
                        <a:cs typeface="Times New Roman"/>
                      </a:endParaRPr>
                    </a:p>
                  </a:txBody>
                  <a:tcPr marL="68580" marR="68580" marT="0" marB="0"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extLst>
                  <a:ext uri="{0D108BD9-81ED-4DB2-BD59-A6C34878D82A}">
                    <a16:rowId xmlns:a16="http://schemas.microsoft.com/office/drawing/2014/main" val="10002"/>
                  </a:ext>
                </a:extLst>
              </a:tr>
              <a:tr h="466636">
                <a:tc>
                  <a:txBody>
                    <a:bodyPr/>
                    <a:lstStyle/>
                    <a:p>
                      <a:endParaRPr lang="en-US" sz="1600" dirty="0">
                        <a:latin typeface="Century Gothic" panose="020B0502020202020204" pitchFamily="34" charset="0"/>
                      </a:endParaRPr>
                    </a:p>
                  </a:txBody>
                  <a:tcPr anchor="ctr">
                    <a:solidFill>
                      <a:srgbClr val="FDF3ED"/>
                    </a:solidFill>
                  </a:tcPr>
                </a:tc>
                <a:tc>
                  <a:txBody>
                    <a:bodyPr/>
                    <a:lstStyle/>
                    <a:p>
                      <a:pPr marL="0" marR="0">
                        <a:lnSpc>
                          <a:spcPct val="115000"/>
                        </a:lnSpc>
                        <a:spcBef>
                          <a:spcPts val="600"/>
                        </a:spcBef>
                        <a:spcAft>
                          <a:spcPts val="600"/>
                        </a:spcAft>
                      </a:pPr>
                      <a:r>
                        <a:rPr lang="en-US" sz="1600" dirty="0">
                          <a:effectLst/>
                          <a:latin typeface="Century Gothic" panose="020B0502020202020204" pitchFamily="34" charset="0"/>
                          <a:ea typeface="Cambria"/>
                          <a:cs typeface="Cambria"/>
                        </a:rPr>
                        <a:t>Raise money. </a:t>
                      </a:r>
                      <a:endParaRPr lang="en-US" sz="1600" dirty="0">
                        <a:effectLst/>
                        <a:latin typeface="Century Gothic" panose="020B0502020202020204" pitchFamily="34" charset="0"/>
                        <a:ea typeface="Cambria"/>
                        <a:cs typeface="Times New Roman"/>
                      </a:endParaRPr>
                    </a:p>
                  </a:txBody>
                  <a:tcPr marL="68580" marR="68580" marT="0" marB="0" anchor="ctr">
                    <a:solidFill>
                      <a:srgbClr val="FDF3ED"/>
                    </a:solidFill>
                  </a:tcPr>
                </a:tc>
                <a:tc>
                  <a:txBody>
                    <a:bodyPr/>
                    <a:lstStyle/>
                    <a:p>
                      <a:pPr marL="0" marR="0">
                        <a:lnSpc>
                          <a:spcPct val="115000"/>
                        </a:lnSpc>
                        <a:spcBef>
                          <a:spcPts val="600"/>
                        </a:spcBef>
                        <a:spcAft>
                          <a:spcPts val="600"/>
                        </a:spcAft>
                      </a:pPr>
                      <a:r>
                        <a:rPr lang="en-US" sz="1600" dirty="0">
                          <a:effectLst/>
                          <a:latin typeface="Century Gothic" panose="020B0502020202020204" pitchFamily="34" charset="0"/>
                          <a:ea typeface="Cambria"/>
                          <a:cs typeface="Cambria"/>
                        </a:rPr>
                        <a:t>Member B</a:t>
                      </a:r>
                      <a:endParaRPr lang="en-US" sz="1600" dirty="0">
                        <a:effectLst/>
                        <a:latin typeface="Century Gothic" panose="020B0502020202020204" pitchFamily="34" charset="0"/>
                        <a:ea typeface="Cambria"/>
                        <a:cs typeface="Times New Roman"/>
                      </a:endParaRPr>
                    </a:p>
                  </a:txBody>
                  <a:tcPr marL="68580" marR="68580" marT="0" marB="0" anchor="ctr">
                    <a:solidFill>
                      <a:srgbClr val="FDF3ED"/>
                    </a:solidFill>
                  </a:tcPr>
                </a:tc>
                <a:tc>
                  <a:txBody>
                    <a:bodyPr/>
                    <a:lstStyle/>
                    <a:p>
                      <a:r>
                        <a:rPr lang="en-US" sz="1600" dirty="0">
                          <a:latin typeface="Century Gothic" panose="020B0502020202020204" pitchFamily="34" charset="0"/>
                        </a:rPr>
                        <a:t>X</a:t>
                      </a:r>
                    </a:p>
                  </a:txBody>
                  <a:tcPr anchor="ctr">
                    <a:solidFill>
                      <a:srgbClr val="FDF3ED"/>
                    </a:solidFill>
                  </a:tcPr>
                </a:tc>
                <a:tc>
                  <a:txBody>
                    <a:bodyPr/>
                    <a:lstStyle/>
                    <a:p>
                      <a:endParaRPr lang="en-US" sz="1600" dirty="0">
                        <a:latin typeface="Century Gothic" panose="020B0502020202020204" pitchFamily="34" charset="0"/>
                      </a:endParaRPr>
                    </a:p>
                  </a:txBody>
                  <a:tcPr anchor="ctr">
                    <a:solidFill>
                      <a:srgbClr val="FDF3ED"/>
                    </a:solidFill>
                  </a:tcPr>
                </a:tc>
                <a:tc>
                  <a:txBody>
                    <a:bodyPr/>
                    <a:lstStyle/>
                    <a:p>
                      <a:endParaRPr lang="en-US" sz="1600" dirty="0">
                        <a:latin typeface="Century Gothic" panose="020B0502020202020204" pitchFamily="34" charset="0"/>
                      </a:endParaRPr>
                    </a:p>
                  </a:txBody>
                  <a:tcPr anchor="ctr">
                    <a:solidFill>
                      <a:srgbClr val="FDF3ED"/>
                    </a:solidFill>
                  </a:tcPr>
                </a:tc>
                <a:tc>
                  <a:txBody>
                    <a:bodyPr/>
                    <a:lstStyle/>
                    <a:p>
                      <a:endParaRPr lang="en-US" sz="1600" dirty="0">
                        <a:latin typeface="Century Gothic" panose="020B0502020202020204" pitchFamily="34" charset="0"/>
                      </a:endParaRPr>
                    </a:p>
                  </a:txBody>
                  <a:tcPr anchor="ctr">
                    <a:solidFill>
                      <a:srgbClr val="FDF3ED"/>
                    </a:solidFill>
                  </a:tcPr>
                </a:tc>
                <a:extLst>
                  <a:ext uri="{0D108BD9-81ED-4DB2-BD59-A6C34878D82A}">
                    <a16:rowId xmlns:a16="http://schemas.microsoft.com/office/drawing/2014/main" val="10003"/>
                  </a:ext>
                </a:extLst>
              </a:tr>
              <a:tr h="933272">
                <a:tc>
                  <a:txBody>
                    <a:bodyPr/>
                    <a:lstStyle/>
                    <a:p>
                      <a:endParaRPr lang="en-US" sz="1600" dirty="0">
                        <a:latin typeface="Century Gothic" panose="020B0502020202020204" pitchFamily="34" charset="0"/>
                      </a:endParaRPr>
                    </a:p>
                  </a:txBody>
                  <a:tcPr anchor="ctr">
                    <a:solidFill>
                      <a:srgbClr val="F9DBCB"/>
                    </a:solidFill>
                  </a:tcPr>
                </a:tc>
                <a:tc>
                  <a:txBody>
                    <a:bodyPr/>
                    <a:lstStyle/>
                    <a:p>
                      <a:r>
                        <a:rPr lang="en-US" sz="1600" dirty="0">
                          <a:solidFill>
                            <a:schemeClr val="dk1"/>
                          </a:solidFill>
                          <a:effectLst/>
                          <a:latin typeface="Century Gothic" panose="020B0502020202020204" pitchFamily="34" charset="0"/>
                          <a:ea typeface="+mn-ea"/>
                          <a:cs typeface="+mn-cs"/>
                        </a:rPr>
                        <a:t>Get list of needed supplies from school by year.</a:t>
                      </a:r>
                      <a:r>
                        <a:rPr lang="en-US" sz="1600" dirty="0">
                          <a:effectLst/>
                          <a:latin typeface="Century Gothic" panose="020B0502020202020204" pitchFamily="34" charset="0"/>
                        </a:rPr>
                        <a:t> </a:t>
                      </a:r>
                      <a:endParaRPr lang="en-US" sz="1600" dirty="0">
                        <a:latin typeface="Century Gothic" panose="020B0502020202020204" pitchFamily="34" charset="0"/>
                      </a:endParaRPr>
                    </a:p>
                  </a:txBody>
                  <a:tcPr anchor="ctr">
                    <a:solidFill>
                      <a:srgbClr val="F9DBCB"/>
                    </a:solidFill>
                  </a:tcPr>
                </a:tc>
                <a:tc>
                  <a:txBody>
                    <a:bodyPr/>
                    <a:lstStyle/>
                    <a:p>
                      <a:endParaRPr lang="en-US" sz="1600">
                        <a:latin typeface="Century Gothic" panose="020B0502020202020204" pitchFamily="34" charset="0"/>
                      </a:endParaRPr>
                    </a:p>
                  </a:txBody>
                  <a:tcPr anchor="ctr">
                    <a:solidFill>
                      <a:srgbClr val="F9DBCB"/>
                    </a:solidFill>
                  </a:tcPr>
                </a:tc>
                <a:tc>
                  <a:txBody>
                    <a:bodyPr/>
                    <a:lstStyle/>
                    <a:p>
                      <a:endParaRPr lang="en-US" sz="1600">
                        <a:latin typeface="Century Gothic" panose="020B0502020202020204" pitchFamily="34" charset="0"/>
                      </a:endParaRPr>
                    </a:p>
                  </a:txBody>
                  <a:tcPr anchor="ctr">
                    <a:solidFill>
                      <a:srgbClr val="F9DBCB"/>
                    </a:solidFill>
                  </a:tcPr>
                </a:tc>
                <a:tc>
                  <a:txBody>
                    <a:bodyPr/>
                    <a:lstStyle/>
                    <a:p>
                      <a:r>
                        <a:rPr lang="en-US" sz="1600" dirty="0">
                          <a:latin typeface="Century Gothic" panose="020B0502020202020204" pitchFamily="34" charset="0"/>
                        </a:rPr>
                        <a:t>X</a:t>
                      </a: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extLst>
                  <a:ext uri="{0D108BD9-81ED-4DB2-BD59-A6C34878D82A}">
                    <a16:rowId xmlns:a16="http://schemas.microsoft.com/office/drawing/2014/main" val="10004"/>
                  </a:ext>
                </a:extLst>
              </a:tr>
              <a:tr h="373309">
                <a:tc>
                  <a:txBody>
                    <a:bodyPr/>
                    <a:lstStyle/>
                    <a:p>
                      <a:endParaRPr lang="en-US" sz="1600" dirty="0">
                        <a:latin typeface="Century Gothic" panose="020B0502020202020204" pitchFamily="34" charset="0"/>
                      </a:endParaRPr>
                    </a:p>
                  </a:txBody>
                  <a:tcPr anchor="ctr">
                    <a:solidFill>
                      <a:srgbClr val="FDF3ED"/>
                    </a:solidFill>
                  </a:tcPr>
                </a:tc>
                <a:tc>
                  <a:txBody>
                    <a:bodyPr/>
                    <a:lstStyle/>
                    <a:p>
                      <a:endParaRPr lang="en-US" sz="1600">
                        <a:latin typeface="Century Gothic" panose="020B0502020202020204" pitchFamily="34" charset="0"/>
                      </a:endParaRPr>
                    </a:p>
                  </a:txBody>
                  <a:tcPr anchor="ctr">
                    <a:solidFill>
                      <a:srgbClr val="FDF3ED"/>
                    </a:solidFill>
                  </a:tcPr>
                </a:tc>
                <a:tc>
                  <a:txBody>
                    <a:bodyPr/>
                    <a:lstStyle/>
                    <a:p>
                      <a:endParaRPr lang="en-US" sz="1600">
                        <a:latin typeface="Century Gothic" panose="020B0502020202020204" pitchFamily="34" charset="0"/>
                      </a:endParaRPr>
                    </a:p>
                  </a:txBody>
                  <a:tcPr anchor="ctr">
                    <a:solidFill>
                      <a:srgbClr val="FDF3ED"/>
                    </a:solidFill>
                  </a:tcPr>
                </a:tc>
                <a:tc>
                  <a:txBody>
                    <a:bodyPr/>
                    <a:lstStyle/>
                    <a:p>
                      <a:endParaRPr lang="en-US" sz="1600">
                        <a:latin typeface="Century Gothic" panose="020B0502020202020204" pitchFamily="34" charset="0"/>
                      </a:endParaRPr>
                    </a:p>
                  </a:txBody>
                  <a:tcPr anchor="ctr">
                    <a:solidFill>
                      <a:srgbClr val="FDF3ED"/>
                    </a:solidFill>
                  </a:tcPr>
                </a:tc>
                <a:tc>
                  <a:txBody>
                    <a:bodyPr/>
                    <a:lstStyle/>
                    <a:p>
                      <a:endParaRPr lang="en-US" sz="1600">
                        <a:latin typeface="Century Gothic" panose="020B0502020202020204" pitchFamily="34" charset="0"/>
                      </a:endParaRPr>
                    </a:p>
                  </a:txBody>
                  <a:tcPr anchor="ctr">
                    <a:solidFill>
                      <a:srgbClr val="FDF3ED"/>
                    </a:solidFill>
                  </a:tcPr>
                </a:tc>
                <a:tc>
                  <a:txBody>
                    <a:bodyPr/>
                    <a:lstStyle/>
                    <a:p>
                      <a:endParaRPr lang="en-US" sz="1600" dirty="0">
                        <a:latin typeface="Century Gothic" panose="020B0502020202020204" pitchFamily="34" charset="0"/>
                      </a:endParaRPr>
                    </a:p>
                  </a:txBody>
                  <a:tcPr anchor="ctr">
                    <a:solidFill>
                      <a:srgbClr val="FDF3ED"/>
                    </a:solidFill>
                  </a:tcPr>
                </a:tc>
                <a:tc>
                  <a:txBody>
                    <a:bodyPr/>
                    <a:lstStyle/>
                    <a:p>
                      <a:endParaRPr lang="en-US" sz="1600" dirty="0">
                        <a:latin typeface="Century Gothic" panose="020B0502020202020204" pitchFamily="34" charset="0"/>
                      </a:endParaRPr>
                    </a:p>
                  </a:txBody>
                  <a:tcPr anchor="ctr">
                    <a:solidFill>
                      <a:srgbClr val="FDF3ED"/>
                    </a:solidFill>
                  </a:tcPr>
                </a:tc>
                <a:extLst>
                  <a:ext uri="{0D108BD9-81ED-4DB2-BD59-A6C34878D82A}">
                    <a16:rowId xmlns:a16="http://schemas.microsoft.com/office/drawing/2014/main" val="10005"/>
                  </a:ext>
                </a:extLst>
              </a:tr>
              <a:tr h="373309">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a:latin typeface="Century Gothic" panose="020B0502020202020204" pitchFamily="34" charset="0"/>
                      </a:endParaRPr>
                    </a:p>
                  </a:txBody>
                  <a:tcPr anchor="ctr">
                    <a:solidFill>
                      <a:srgbClr val="F9DBCB"/>
                    </a:solidFill>
                  </a:tcPr>
                </a:tc>
                <a:tc>
                  <a:txBody>
                    <a:bodyPr/>
                    <a:lstStyle/>
                    <a:p>
                      <a:endParaRPr lang="en-US" sz="1600">
                        <a:latin typeface="Century Gothic" panose="020B0502020202020204" pitchFamily="34" charset="0"/>
                      </a:endParaRPr>
                    </a:p>
                  </a:txBody>
                  <a:tcPr anchor="ctr">
                    <a:solidFill>
                      <a:srgbClr val="F9DBCB"/>
                    </a:solidFill>
                  </a:tcPr>
                </a:tc>
                <a:tc>
                  <a:txBody>
                    <a:bodyPr/>
                    <a:lstStyle/>
                    <a:p>
                      <a:endParaRPr lang="en-US" sz="1600">
                        <a:latin typeface="Century Gothic" panose="020B0502020202020204" pitchFamily="34" charset="0"/>
                      </a:endParaRPr>
                    </a:p>
                  </a:txBody>
                  <a:tcPr anchor="ctr">
                    <a:solidFill>
                      <a:srgbClr val="F9DBCB"/>
                    </a:solidFill>
                  </a:tcPr>
                </a:tc>
                <a:tc>
                  <a:txBody>
                    <a:bodyPr/>
                    <a:lstStyle/>
                    <a:p>
                      <a:endParaRPr lang="en-US" sz="160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9548110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915400" cy="738664"/>
          </a:xfrm>
        </p:spPr>
        <p:txBody>
          <a:bodyPr/>
          <a:lstStyle/>
          <a:p>
            <a:r>
              <a:rPr lang="en-US" dirty="0">
                <a:latin typeface="Century Gothic" panose="020B0502020202020204" pitchFamily="34" charset="0"/>
              </a:rPr>
              <a:t>Community Monitoring Table</a:t>
            </a:r>
          </a:p>
        </p:txBody>
      </p:sp>
      <p:graphicFrame>
        <p:nvGraphicFramePr>
          <p:cNvPr id="5" name="Table 4"/>
          <p:cNvGraphicFramePr>
            <a:graphicFrameLocks noGrp="1"/>
          </p:cNvGraphicFramePr>
          <p:nvPr>
            <p:extLst>
              <p:ext uri="{D42A27DB-BD31-4B8C-83A1-F6EECF244321}">
                <p14:modId xmlns:p14="http://schemas.microsoft.com/office/powerpoint/2010/main" val="1240808524"/>
              </p:ext>
            </p:extLst>
          </p:nvPr>
        </p:nvGraphicFramePr>
        <p:xfrm>
          <a:off x="190499" y="1528354"/>
          <a:ext cx="9753601" cy="6271046"/>
        </p:xfrm>
        <a:graphic>
          <a:graphicData uri="http://schemas.openxmlformats.org/drawingml/2006/table">
            <a:tbl>
              <a:tblPr firstRow="1" bandRow="1">
                <a:tableStyleId>{5C22544A-7EE6-4342-B048-85BDC9FD1C3A}</a:tableStyleId>
              </a:tblPr>
              <a:tblGrid>
                <a:gridCol w="144780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045233">
                  <a:extLst>
                    <a:ext uri="{9D8B030D-6E8A-4147-A177-3AD203B41FA5}">
                      <a16:colId xmlns:a16="http://schemas.microsoft.com/office/drawing/2014/main" val="20002"/>
                    </a:ext>
                  </a:extLst>
                </a:gridCol>
                <a:gridCol w="506083">
                  <a:extLst>
                    <a:ext uri="{9D8B030D-6E8A-4147-A177-3AD203B41FA5}">
                      <a16:colId xmlns:a16="http://schemas.microsoft.com/office/drawing/2014/main" val="20003"/>
                    </a:ext>
                  </a:extLst>
                </a:gridCol>
                <a:gridCol w="582284">
                  <a:extLst>
                    <a:ext uri="{9D8B030D-6E8A-4147-A177-3AD203B41FA5}">
                      <a16:colId xmlns:a16="http://schemas.microsoft.com/office/drawing/2014/main" val="20004"/>
                    </a:ext>
                  </a:extLst>
                </a:gridCol>
                <a:gridCol w="599048">
                  <a:extLst>
                    <a:ext uri="{9D8B030D-6E8A-4147-A177-3AD203B41FA5}">
                      <a16:colId xmlns:a16="http://schemas.microsoft.com/office/drawing/2014/main" val="20005"/>
                    </a:ext>
                  </a:extLst>
                </a:gridCol>
                <a:gridCol w="525194">
                  <a:extLst>
                    <a:ext uri="{9D8B030D-6E8A-4147-A177-3AD203B41FA5}">
                      <a16:colId xmlns:a16="http://schemas.microsoft.com/office/drawing/2014/main" val="20006"/>
                    </a:ext>
                  </a:extLst>
                </a:gridCol>
                <a:gridCol w="628358">
                  <a:extLst>
                    <a:ext uri="{9D8B030D-6E8A-4147-A177-3AD203B41FA5}">
                      <a16:colId xmlns:a16="http://schemas.microsoft.com/office/drawing/2014/main" val="20007"/>
                    </a:ext>
                  </a:extLst>
                </a:gridCol>
                <a:gridCol w="609600">
                  <a:extLst>
                    <a:ext uri="{9D8B030D-6E8A-4147-A177-3AD203B41FA5}">
                      <a16:colId xmlns:a16="http://schemas.microsoft.com/office/drawing/2014/main" val="20008"/>
                    </a:ext>
                  </a:extLst>
                </a:gridCol>
                <a:gridCol w="685800">
                  <a:extLst>
                    <a:ext uri="{9D8B030D-6E8A-4147-A177-3AD203B41FA5}">
                      <a16:colId xmlns:a16="http://schemas.microsoft.com/office/drawing/2014/main" val="20009"/>
                    </a:ext>
                  </a:extLst>
                </a:gridCol>
                <a:gridCol w="800101">
                  <a:extLst>
                    <a:ext uri="{9D8B030D-6E8A-4147-A177-3AD203B41FA5}">
                      <a16:colId xmlns:a16="http://schemas.microsoft.com/office/drawing/2014/main" val="20010"/>
                    </a:ext>
                  </a:extLst>
                </a:gridCol>
                <a:gridCol w="952500">
                  <a:extLst>
                    <a:ext uri="{9D8B030D-6E8A-4147-A177-3AD203B41FA5}">
                      <a16:colId xmlns:a16="http://schemas.microsoft.com/office/drawing/2014/main" val="20011"/>
                    </a:ext>
                  </a:extLst>
                </a:gridCol>
              </a:tblGrid>
              <a:tr h="1066800">
                <a:tc>
                  <a:txBody>
                    <a:bodyPr/>
                    <a:lstStyle/>
                    <a:p>
                      <a:r>
                        <a:rPr lang="en-US" sz="1400" dirty="0">
                          <a:latin typeface="Century Gothic" panose="020B0502020202020204" pitchFamily="34" charset="0"/>
                        </a:rPr>
                        <a:t>Indicator monitoring</a:t>
                      </a:r>
                      <a:r>
                        <a:rPr lang="en-US" sz="1400" baseline="0" dirty="0">
                          <a:latin typeface="Century Gothic" panose="020B0502020202020204" pitchFamily="34" charset="0"/>
                        </a:rPr>
                        <a:t> activity</a:t>
                      </a:r>
                      <a:endParaRPr lang="en-US" sz="1400" dirty="0">
                        <a:latin typeface="Century Gothic" panose="020B0502020202020204" pitchFamily="34" charset="0"/>
                      </a:endParaRPr>
                    </a:p>
                  </a:txBody>
                  <a:tcPr>
                    <a:solidFill>
                      <a:srgbClr val="E6661F"/>
                    </a:solidFill>
                  </a:tcPr>
                </a:tc>
                <a:tc>
                  <a:txBody>
                    <a:bodyPr/>
                    <a:lstStyle/>
                    <a:p>
                      <a:r>
                        <a:rPr lang="en-US" sz="1400" dirty="0">
                          <a:latin typeface="Century Gothic" panose="020B0502020202020204" pitchFamily="34" charset="0"/>
                        </a:rPr>
                        <a:t>Person responsible</a:t>
                      </a:r>
                    </a:p>
                  </a:txBody>
                  <a:tcPr>
                    <a:solidFill>
                      <a:srgbClr val="E6661F"/>
                    </a:solidFill>
                  </a:tcPr>
                </a:tc>
                <a:tc>
                  <a:txBody>
                    <a:bodyPr/>
                    <a:lstStyle/>
                    <a:p>
                      <a:r>
                        <a:rPr lang="en-US" sz="1400" dirty="0">
                          <a:latin typeface="Century Gothic" panose="020B0502020202020204" pitchFamily="34" charset="0"/>
                        </a:rPr>
                        <a:t>When to</a:t>
                      </a:r>
                      <a:r>
                        <a:rPr lang="en-US" sz="1400" baseline="0" dirty="0">
                          <a:latin typeface="Century Gothic" panose="020B0502020202020204" pitchFamily="34" charset="0"/>
                        </a:rPr>
                        <a:t> report</a:t>
                      </a:r>
                      <a:endParaRPr lang="en-US" sz="1400" dirty="0">
                        <a:latin typeface="Century Gothic" panose="020B0502020202020204" pitchFamily="34" charset="0"/>
                      </a:endParaRPr>
                    </a:p>
                  </a:txBody>
                  <a:tcPr>
                    <a:solidFill>
                      <a:srgbClr val="E6661F"/>
                    </a:solidFill>
                  </a:tcPr>
                </a:tc>
                <a:tc>
                  <a:txBody>
                    <a:bodyPr/>
                    <a:lstStyle/>
                    <a:p>
                      <a:r>
                        <a:rPr lang="en-US" sz="1400" dirty="0">
                          <a:latin typeface="Century Gothic" panose="020B0502020202020204" pitchFamily="34" charset="0"/>
                        </a:rPr>
                        <a:t>Jan </a:t>
                      </a:r>
                    </a:p>
                  </a:txBody>
                  <a:tcPr>
                    <a:solidFill>
                      <a:srgbClr val="E6661F"/>
                    </a:solidFill>
                  </a:tcPr>
                </a:tc>
                <a:tc>
                  <a:txBody>
                    <a:bodyPr/>
                    <a:lstStyle/>
                    <a:p>
                      <a:r>
                        <a:rPr lang="en-US" sz="1400" dirty="0">
                          <a:latin typeface="Century Gothic" panose="020B0502020202020204" pitchFamily="34" charset="0"/>
                        </a:rPr>
                        <a:t>Feb</a:t>
                      </a:r>
                    </a:p>
                  </a:txBody>
                  <a:tcPr>
                    <a:solidFill>
                      <a:srgbClr val="E6661F"/>
                    </a:solidFill>
                  </a:tcPr>
                </a:tc>
                <a:tc>
                  <a:txBody>
                    <a:bodyPr/>
                    <a:lstStyle/>
                    <a:p>
                      <a:r>
                        <a:rPr lang="en-US" sz="1400" dirty="0">
                          <a:latin typeface="Century Gothic" panose="020B0502020202020204" pitchFamily="34" charset="0"/>
                        </a:rPr>
                        <a:t>Mar</a:t>
                      </a:r>
                    </a:p>
                  </a:txBody>
                  <a:tcPr>
                    <a:solidFill>
                      <a:srgbClr val="E6661F"/>
                    </a:solidFill>
                  </a:tcPr>
                </a:tc>
                <a:tc>
                  <a:txBody>
                    <a:bodyPr/>
                    <a:lstStyle/>
                    <a:p>
                      <a:r>
                        <a:rPr lang="en-US" sz="1400" dirty="0">
                          <a:latin typeface="Century Gothic" panose="020B0502020202020204" pitchFamily="34" charset="0"/>
                        </a:rPr>
                        <a:t>Apr</a:t>
                      </a:r>
                    </a:p>
                  </a:txBody>
                  <a:tcPr>
                    <a:solidFill>
                      <a:srgbClr val="E6661F"/>
                    </a:solidFill>
                  </a:tcPr>
                </a:tc>
                <a:tc>
                  <a:txBody>
                    <a:bodyPr/>
                    <a:lstStyle/>
                    <a:p>
                      <a:r>
                        <a:rPr lang="en-US" sz="1400" dirty="0">
                          <a:latin typeface="Century Gothic" panose="020B0502020202020204" pitchFamily="34" charset="0"/>
                        </a:rPr>
                        <a:t>May</a:t>
                      </a:r>
                    </a:p>
                  </a:txBody>
                  <a:tcPr>
                    <a:solidFill>
                      <a:srgbClr val="E6661F"/>
                    </a:solidFill>
                  </a:tcPr>
                </a:tc>
                <a:tc>
                  <a:txBody>
                    <a:bodyPr/>
                    <a:lstStyle/>
                    <a:p>
                      <a:r>
                        <a:rPr lang="en-US" sz="1400" dirty="0">
                          <a:latin typeface="Century Gothic" panose="020B0502020202020204" pitchFamily="34" charset="0"/>
                        </a:rPr>
                        <a:t>Jun</a:t>
                      </a:r>
                    </a:p>
                  </a:txBody>
                  <a:tcPr>
                    <a:solidFill>
                      <a:srgbClr val="E6661F"/>
                    </a:solidFill>
                  </a:tcPr>
                </a:tc>
                <a:tc>
                  <a:txBody>
                    <a:bodyPr/>
                    <a:lstStyle/>
                    <a:p>
                      <a:r>
                        <a:rPr lang="en-US" sz="1400" dirty="0">
                          <a:latin typeface="Century Gothic" panose="020B0502020202020204" pitchFamily="34" charset="0"/>
                        </a:rPr>
                        <a:t>Total</a:t>
                      </a:r>
                    </a:p>
                  </a:txBody>
                  <a:tcPr>
                    <a:solidFill>
                      <a:srgbClr val="E6661F"/>
                    </a:solidFill>
                  </a:tcPr>
                </a:tc>
                <a:tc>
                  <a:txBody>
                    <a:bodyPr/>
                    <a:lstStyle/>
                    <a:p>
                      <a:r>
                        <a:rPr lang="en-US" sz="1400" dirty="0">
                          <a:latin typeface="Century Gothic" panose="020B0502020202020204" pitchFamily="34" charset="0"/>
                        </a:rPr>
                        <a:t>Target</a:t>
                      </a:r>
                    </a:p>
                  </a:txBody>
                  <a:tcPr>
                    <a:solidFill>
                      <a:srgbClr val="E6661F"/>
                    </a:solidFill>
                  </a:tcPr>
                </a:tc>
                <a:tc>
                  <a:txBody>
                    <a:bodyPr/>
                    <a:lstStyle/>
                    <a:p>
                      <a:r>
                        <a:rPr lang="en-US" sz="1400" dirty="0">
                          <a:latin typeface="Century Gothic" panose="020B0502020202020204" pitchFamily="34" charset="0"/>
                        </a:rPr>
                        <a:t>Notes</a:t>
                      </a:r>
                    </a:p>
                  </a:txBody>
                  <a:tcPr>
                    <a:solidFill>
                      <a:srgbClr val="E6661F"/>
                    </a:solidFill>
                  </a:tcPr>
                </a:tc>
                <a:extLst>
                  <a:ext uri="{0D108BD9-81ED-4DB2-BD59-A6C34878D82A}">
                    <a16:rowId xmlns:a16="http://schemas.microsoft.com/office/drawing/2014/main" val="10000"/>
                  </a:ext>
                </a:extLst>
              </a:tr>
              <a:tr h="1169535">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of MVC who are not going to school</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Volunteer</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Mar</a:t>
                      </a:r>
                      <a:endParaRPr lang="en-US" sz="1400" dirty="0">
                        <a:effectLst/>
                        <a:latin typeface="Century Gothic" panose="020B0502020202020204" pitchFamily="34" charset="0"/>
                        <a:ea typeface="Cambria"/>
                        <a:cs typeface="Times New Roman"/>
                      </a:endParaRPr>
                    </a:p>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Jun</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 </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15</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 </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 </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10</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 </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 </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5</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extLst>
                  <a:ext uri="{0D108BD9-81ED-4DB2-BD59-A6C34878D82A}">
                    <a16:rowId xmlns:a16="http://schemas.microsoft.com/office/drawing/2014/main" val="10001"/>
                  </a:ext>
                </a:extLst>
              </a:tr>
              <a:tr h="1169535">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of MVC who received at least one care service</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Volunteer</a:t>
                      </a:r>
                      <a:endParaRPr lang="en-US" sz="140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Mar</a:t>
                      </a:r>
                      <a:endParaRPr lang="en-US" sz="1400" dirty="0">
                        <a:effectLst/>
                        <a:latin typeface="Century Gothic" panose="020B0502020202020204" pitchFamily="34" charset="0"/>
                        <a:ea typeface="Cambria"/>
                        <a:cs typeface="Times New Roman"/>
                      </a:endParaRPr>
                    </a:p>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Jun</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20</a:t>
                      </a:r>
                      <a:endParaRPr lang="en-US" sz="140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21</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 </a:t>
                      </a:r>
                      <a:endParaRPr lang="en-US" sz="1400">
                        <a:effectLst/>
                        <a:latin typeface="Century Gothic" panose="020B0502020202020204" pitchFamily="34" charset="0"/>
                        <a:ea typeface="Cambria"/>
                        <a:cs typeface="Times New Roman"/>
                      </a:endParaRPr>
                    </a:p>
                  </a:txBody>
                  <a:tcPr marL="68580" marR="68580" marT="0" marB="0">
                    <a:solidFill>
                      <a:srgbClr val="FDF3ED"/>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25</a:t>
                      </a:r>
                      <a:endParaRPr lang="en-US" sz="1400" dirty="0">
                        <a:effectLst/>
                        <a:latin typeface="Century Gothic" panose="020B0502020202020204" pitchFamily="34" charset="0"/>
                        <a:ea typeface="Cambria"/>
                        <a:cs typeface="Times New Roman"/>
                      </a:endParaRPr>
                    </a:p>
                  </a:txBody>
                  <a:tcPr marL="68580" marR="68580" marT="0" marB="0">
                    <a:solidFill>
                      <a:srgbClr val="FDF3ED"/>
                    </a:solidFill>
                  </a:tcPr>
                </a:tc>
                <a:extLst>
                  <a:ext uri="{0D108BD9-81ED-4DB2-BD59-A6C34878D82A}">
                    <a16:rowId xmlns:a16="http://schemas.microsoft.com/office/drawing/2014/main" val="10002"/>
                  </a:ext>
                </a:extLst>
              </a:tr>
              <a:tr h="1169535">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of MVC caregivers who are interviewed during home visit for care plan</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Volunteer</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Mar</a:t>
                      </a:r>
                      <a:endParaRPr lang="en-US" sz="1400" dirty="0">
                        <a:effectLst/>
                        <a:latin typeface="Century Gothic" panose="020B0502020202020204" pitchFamily="34" charset="0"/>
                        <a:ea typeface="Cambria"/>
                        <a:cs typeface="Times New Roman"/>
                      </a:endParaRPr>
                    </a:p>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Jun</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 </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a:effectLst/>
                          <a:latin typeface="Century Gothic" panose="020B0502020202020204" pitchFamily="34" charset="0"/>
                          <a:ea typeface="Cambria"/>
                          <a:cs typeface="Cambria"/>
                        </a:rPr>
                        <a:t>3</a:t>
                      </a:r>
                      <a:endParaRPr lang="en-US" sz="140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0</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 </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tc>
                  <a:txBody>
                    <a:bodyPr/>
                    <a:lstStyle/>
                    <a:p>
                      <a:pPr marL="0" marR="0">
                        <a:lnSpc>
                          <a:spcPct val="115000"/>
                        </a:lnSpc>
                        <a:spcBef>
                          <a:spcPts val="600"/>
                        </a:spcBef>
                        <a:spcAft>
                          <a:spcPts val="600"/>
                        </a:spcAft>
                      </a:pPr>
                      <a:r>
                        <a:rPr lang="en-US" sz="1400" i="1" dirty="0">
                          <a:effectLst/>
                          <a:latin typeface="Century Gothic" panose="020B0502020202020204" pitchFamily="34" charset="0"/>
                          <a:ea typeface="Cambria"/>
                          <a:cs typeface="Cambria"/>
                        </a:rPr>
                        <a:t>2</a:t>
                      </a:r>
                      <a:endParaRPr lang="en-US" sz="1400" dirty="0">
                        <a:effectLst/>
                        <a:latin typeface="Century Gothic" panose="020B0502020202020204" pitchFamily="34" charset="0"/>
                        <a:ea typeface="Cambria"/>
                        <a:cs typeface="Times New Roman"/>
                      </a:endParaRPr>
                    </a:p>
                  </a:txBody>
                  <a:tcPr marL="68580" marR="68580" marT="0" marB="0">
                    <a:solidFill>
                      <a:srgbClr val="F9DBCB"/>
                    </a:solidFill>
                  </a:tcPr>
                </a:tc>
                <a:extLst>
                  <a:ext uri="{0D108BD9-81ED-4DB2-BD59-A6C34878D82A}">
                    <a16:rowId xmlns:a16="http://schemas.microsoft.com/office/drawing/2014/main" val="10003"/>
                  </a:ext>
                </a:extLst>
              </a:tr>
              <a:tr h="1169535">
                <a:tc>
                  <a:txBody>
                    <a:bodyPr/>
                    <a:lstStyle/>
                    <a:p>
                      <a:endParaRPr lang="en-US" sz="1400">
                        <a:latin typeface="Century Gothic" panose="020B0502020202020204" pitchFamily="34" charset="0"/>
                      </a:endParaRPr>
                    </a:p>
                  </a:txBody>
                  <a:tcPr>
                    <a:solidFill>
                      <a:srgbClr val="FDF3ED"/>
                    </a:solidFill>
                  </a:tcPr>
                </a:tc>
                <a:tc>
                  <a:txBody>
                    <a:bodyPr/>
                    <a:lstStyle/>
                    <a:p>
                      <a:endParaRPr lang="en-US" sz="1400">
                        <a:latin typeface="Century Gothic" panose="020B0502020202020204" pitchFamily="34" charset="0"/>
                      </a:endParaRPr>
                    </a:p>
                  </a:txBody>
                  <a:tcPr>
                    <a:solidFill>
                      <a:srgbClr val="FDF3ED"/>
                    </a:solidFill>
                  </a:tcPr>
                </a:tc>
                <a:tc>
                  <a:txBody>
                    <a:bodyPr/>
                    <a:lstStyle/>
                    <a:p>
                      <a:endParaRPr lang="en-US" sz="1400">
                        <a:latin typeface="Century Gothic" panose="020B0502020202020204" pitchFamily="34" charset="0"/>
                      </a:endParaRPr>
                    </a:p>
                  </a:txBody>
                  <a:tcPr>
                    <a:solidFill>
                      <a:srgbClr val="FDF3ED"/>
                    </a:solidFill>
                  </a:tcPr>
                </a:tc>
                <a:tc>
                  <a:txBody>
                    <a:bodyPr/>
                    <a:lstStyle/>
                    <a:p>
                      <a:endParaRPr lang="en-US" sz="1400" dirty="0">
                        <a:latin typeface="Century Gothic" panose="020B0502020202020204" pitchFamily="34" charset="0"/>
                      </a:endParaRPr>
                    </a:p>
                  </a:txBody>
                  <a:tcPr>
                    <a:solidFill>
                      <a:srgbClr val="FDF3ED"/>
                    </a:solidFill>
                  </a:tcPr>
                </a:tc>
                <a:tc>
                  <a:txBody>
                    <a:bodyPr/>
                    <a:lstStyle/>
                    <a:p>
                      <a:endParaRPr lang="en-US" sz="1400" dirty="0">
                        <a:latin typeface="Century Gothic" panose="020B0502020202020204" pitchFamily="34" charset="0"/>
                      </a:endParaRPr>
                    </a:p>
                  </a:txBody>
                  <a:tcPr>
                    <a:solidFill>
                      <a:srgbClr val="FDF3ED"/>
                    </a:solidFill>
                  </a:tcPr>
                </a:tc>
                <a:tc>
                  <a:txBody>
                    <a:bodyPr/>
                    <a:lstStyle/>
                    <a:p>
                      <a:endParaRPr lang="en-US" sz="1400" dirty="0">
                        <a:latin typeface="Century Gothic" panose="020B0502020202020204" pitchFamily="34" charset="0"/>
                      </a:endParaRPr>
                    </a:p>
                  </a:txBody>
                  <a:tcPr>
                    <a:solidFill>
                      <a:srgbClr val="FDF3ED"/>
                    </a:solidFill>
                  </a:tcPr>
                </a:tc>
                <a:tc>
                  <a:txBody>
                    <a:bodyPr/>
                    <a:lstStyle/>
                    <a:p>
                      <a:endParaRPr lang="en-US" sz="1400" dirty="0">
                        <a:latin typeface="Century Gothic" panose="020B0502020202020204" pitchFamily="34" charset="0"/>
                      </a:endParaRPr>
                    </a:p>
                  </a:txBody>
                  <a:tcPr>
                    <a:solidFill>
                      <a:srgbClr val="FDF3ED"/>
                    </a:solidFill>
                  </a:tcPr>
                </a:tc>
                <a:tc>
                  <a:txBody>
                    <a:bodyPr/>
                    <a:lstStyle/>
                    <a:p>
                      <a:endParaRPr lang="en-US" sz="1400" dirty="0">
                        <a:latin typeface="Century Gothic" panose="020B0502020202020204" pitchFamily="34" charset="0"/>
                      </a:endParaRPr>
                    </a:p>
                  </a:txBody>
                  <a:tcPr>
                    <a:solidFill>
                      <a:srgbClr val="FDF3ED"/>
                    </a:solidFill>
                  </a:tcPr>
                </a:tc>
                <a:tc>
                  <a:txBody>
                    <a:bodyPr/>
                    <a:lstStyle/>
                    <a:p>
                      <a:endParaRPr lang="en-US" sz="1400" dirty="0">
                        <a:latin typeface="Century Gothic" panose="020B0502020202020204" pitchFamily="34" charset="0"/>
                      </a:endParaRPr>
                    </a:p>
                  </a:txBody>
                  <a:tcPr>
                    <a:solidFill>
                      <a:srgbClr val="FDF3ED"/>
                    </a:solidFill>
                  </a:tcPr>
                </a:tc>
                <a:tc>
                  <a:txBody>
                    <a:bodyPr/>
                    <a:lstStyle/>
                    <a:p>
                      <a:endParaRPr lang="en-US" sz="1400">
                        <a:latin typeface="Century Gothic" panose="020B0502020202020204" pitchFamily="34" charset="0"/>
                      </a:endParaRPr>
                    </a:p>
                  </a:txBody>
                  <a:tcPr>
                    <a:solidFill>
                      <a:srgbClr val="FDF3ED"/>
                    </a:solidFill>
                  </a:tcPr>
                </a:tc>
                <a:tc>
                  <a:txBody>
                    <a:bodyPr/>
                    <a:lstStyle/>
                    <a:p>
                      <a:endParaRPr lang="en-US" sz="1400">
                        <a:latin typeface="Century Gothic" panose="020B0502020202020204" pitchFamily="34" charset="0"/>
                      </a:endParaRPr>
                    </a:p>
                  </a:txBody>
                  <a:tcPr>
                    <a:solidFill>
                      <a:srgbClr val="FDF3ED"/>
                    </a:solidFill>
                  </a:tcPr>
                </a:tc>
                <a:tc>
                  <a:txBody>
                    <a:bodyPr/>
                    <a:lstStyle/>
                    <a:p>
                      <a:endParaRPr lang="en-US" sz="1400" dirty="0">
                        <a:latin typeface="Century Gothic" panose="020B0502020202020204" pitchFamily="34" charset="0"/>
                      </a:endParaRPr>
                    </a:p>
                  </a:txBody>
                  <a:tcPr>
                    <a:solidFill>
                      <a:srgbClr val="FDF3ED"/>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600548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33400"/>
            <a:ext cx="7950200" cy="738664"/>
          </a:xfrm>
        </p:spPr>
        <p:txBody>
          <a:bodyPr/>
          <a:lstStyle/>
          <a:p>
            <a:r>
              <a:rPr lang="en-US" dirty="0">
                <a:latin typeface="Century Gothic" panose="020B0502020202020204" pitchFamily="34" charset="0"/>
              </a:rPr>
              <a:t>Community Scorecard</a:t>
            </a:r>
          </a:p>
        </p:txBody>
      </p:sp>
      <p:sp>
        <p:nvSpPr>
          <p:cNvPr id="3" name="TextBox 2"/>
          <p:cNvSpPr txBox="1"/>
          <p:nvPr/>
        </p:nvSpPr>
        <p:spPr>
          <a:xfrm>
            <a:off x="1371600" y="2057400"/>
            <a:ext cx="3586238" cy="646331"/>
          </a:xfrm>
          <a:prstGeom prst="rect">
            <a:avLst/>
          </a:prstGeom>
          <a:noFill/>
        </p:spPr>
        <p:txBody>
          <a:bodyPr wrap="none" rtlCol="0">
            <a:spAutoFit/>
          </a:bodyPr>
          <a:lstStyle/>
          <a:p>
            <a:r>
              <a:rPr lang="en-US" sz="3600" dirty="0">
                <a:latin typeface="Century Gothic" panose="020B0502020202020204" pitchFamily="34" charset="0"/>
              </a:rPr>
              <a:t>Progress Scores</a:t>
            </a:r>
          </a:p>
        </p:txBody>
      </p:sp>
      <p:pic>
        <p:nvPicPr>
          <p:cNvPr id="8" name="Picture 7"/>
          <p:cNvPicPr/>
          <p:nvPr/>
        </p:nvPicPr>
        <p:blipFill>
          <a:blip r:embed="rId3">
            <a:extLst>
              <a:ext uri="{28A0092B-C50C-407E-A947-70E740481C1C}">
                <a14:useLocalDpi xmlns:a14="http://schemas.microsoft.com/office/drawing/2010/main" val="0"/>
              </a:ext>
            </a:extLst>
          </a:blip>
          <a:stretch>
            <a:fillRect/>
          </a:stretch>
        </p:blipFill>
        <p:spPr bwMode="auto">
          <a:xfrm>
            <a:off x="1752600" y="3137422"/>
            <a:ext cx="6172199" cy="1268955"/>
          </a:xfrm>
          <a:prstGeom prst="rect">
            <a:avLst/>
          </a:prstGeom>
          <a:noFill/>
          <a:ln>
            <a:noFill/>
          </a:ln>
        </p:spPr>
      </p:pic>
    </p:spTree>
    <p:extLst>
      <p:ext uri="{BB962C8B-B14F-4D97-AF65-F5344CB8AC3E}">
        <p14:creationId xmlns:p14="http://schemas.microsoft.com/office/powerpoint/2010/main" val="3626404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50200" cy="738664"/>
          </a:xfrm>
        </p:spPr>
        <p:txBody>
          <a:bodyPr/>
          <a:lstStyle/>
          <a:p>
            <a:r>
              <a:rPr lang="en-US" dirty="0">
                <a:latin typeface="Century Gothic" panose="020B0502020202020204" pitchFamily="34" charset="0"/>
              </a:rPr>
              <a:t>Community Scorecard</a:t>
            </a:r>
          </a:p>
        </p:txBody>
      </p:sp>
      <p:graphicFrame>
        <p:nvGraphicFramePr>
          <p:cNvPr id="5" name="Table 4"/>
          <p:cNvGraphicFramePr>
            <a:graphicFrameLocks noGrp="1"/>
          </p:cNvGraphicFramePr>
          <p:nvPr>
            <p:extLst>
              <p:ext uri="{D42A27DB-BD31-4B8C-83A1-F6EECF244321}">
                <p14:modId xmlns:p14="http://schemas.microsoft.com/office/powerpoint/2010/main" val="1424970185"/>
              </p:ext>
            </p:extLst>
          </p:nvPr>
        </p:nvGraphicFramePr>
        <p:xfrm>
          <a:off x="152400" y="1524000"/>
          <a:ext cx="9753600" cy="6045200"/>
        </p:xfrm>
        <a:graphic>
          <a:graphicData uri="http://schemas.openxmlformats.org/drawingml/2006/table">
            <a:tbl>
              <a:tblPr firstRow="1" bandRow="1">
                <a:tableStyleId>{5C22544A-7EE6-4342-B048-85BDC9FD1C3A}</a:tableStyleId>
              </a:tblPr>
              <a:tblGrid>
                <a:gridCol w="2209799">
                  <a:extLst>
                    <a:ext uri="{9D8B030D-6E8A-4147-A177-3AD203B41FA5}">
                      <a16:colId xmlns:a16="http://schemas.microsoft.com/office/drawing/2014/main" val="20000"/>
                    </a:ext>
                  </a:extLst>
                </a:gridCol>
                <a:gridCol w="762000">
                  <a:extLst>
                    <a:ext uri="{9D8B030D-6E8A-4147-A177-3AD203B41FA5}">
                      <a16:colId xmlns:a16="http://schemas.microsoft.com/office/drawing/2014/main" val="20001"/>
                    </a:ext>
                  </a:extLst>
                </a:gridCol>
                <a:gridCol w="60960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gridCol w="762000">
                  <a:extLst>
                    <a:ext uri="{9D8B030D-6E8A-4147-A177-3AD203B41FA5}">
                      <a16:colId xmlns:a16="http://schemas.microsoft.com/office/drawing/2014/main" val="20004"/>
                    </a:ext>
                  </a:extLst>
                </a:gridCol>
                <a:gridCol w="838200">
                  <a:extLst>
                    <a:ext uri="{9D8B030D-6E8A-4147-A177-3AD203B41FA5}">
                      <a16:colId xmlns:a16="http://schemas.microsoft.com/office/drawing/2014/main" val="20005"/>
                    </a:ext>
                  </a:extLst>
                </a:gridCol>
                <a:gridCol w="1981201">
                  <a:extLst>
                    <a:ext uri="{9D8B030D-6E8A-4147-A177-3AD203B41FA5}">
                      <a16:colId xmlns:a16="http://schemas.microsoft.com/office/drawing/2014/main" val="20006"/>
                    </a:ext>
                  </a:extLst>
                </a:gridCol>
                <a:gridCol w="1828800">
                  <a:extLst>
                    <a:ext uri="{9D8B030D-6E8A-4147-A177-3AD203B41FA5}">
                      <a16:colId xmlns:a16="http://schemas.microsoft.com/office/drawing/2014/main" val="20007"/>
                    </a:ext>
                  </a:extLst>
                </a:gridCol>
              </a:tblGrid>
              <a:tr h="422877">
                <a:tc gridSpan="8">
                  <a:txBody>
                    <a:bodyPr/>
                    <a:lstStyle/>
                    <a:p>
                      <a:r>
                        <a:rPr lang="en-US" sz="1600" dirty="0">
                          <a:latin typeface="Century Gothic" panose="020B0502020202020204" pitchFamily="34" charset="0"/>
                        </a:rPr>
                        <a:t>Date:                 Programme Area:                            Facilitator</a:t>
                      </a:r>
                      <a:r>
                        <a:rPr lang="en-US" sz="1600" baseline="0" dirty="0">
                          <a:latin typeface="Century Gothic" panose="020B0502020202020204" pitchFamily="34" charset="0"/>
                        </a:rPr>
                        <a:t> Name:</a:t>
                      </a:r>
                      <a:endParaRPr lang="en-US" sz="1600" dirty="0">
                        <a:latin typeface="Century Gothic" panose="020B0502020202020204" pitchFamily="34" charset="0"/>
                      </a:endParaRPr>
                    </a:p>
                  </a:txBody>
                  <a:tcPr>
                    <a:solidFill>
                      <a:srgbClr val="E6661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10000"/>
                  </a:ext>
                </a:extLst>
              </a:tr>
              <a:tr h="422877">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1"/>
                  </a:ext>
                </a:extLst>
              </a:tr>
              <a:tr h="729896">
                <a:tc>
                  <a:txBody>
                    <a:bodyPr/>
                    <a:lstStyle/>
                    <a:p>
                      <a:endParaRPr lang="en-US" sz="1600">
                        <a:latin typeface="Century Gothic" panose="020B0502020202020204" pitchFamily="34" charset="0"/>
                      </a:endParaRPr>
                    </a:p>
                  </a:txBody>
                  <a:tcPr>
                    <a:solidFill>
                      <a:srgbClr val="FDF3ED"/>
                    </a:solidFill>
                  </a:tcPr>
                </a:tc>
                <a:tc>
                  <a:txBody>
                    <a:bodyPr/>
                    <a:lstStyle/>
                    <a:p>
                      <a:pPr algn="ctr"/>
                      <a:r>
                        <a:rPr lang="en-US" sz="1600" b="1" dirty="0">
                          <a:latin typeface="Century Gothic" panose="020B0502020202020204" pitchFamily="34" charset="0"/>
                        </a:rPr>
                        <a:t>Very Bad</a:t>
                      </a:r>
                    </a:p>
                  </a:txBody>
                  <a:tcPr anchor="ctr">
                    <a:solidFill>
                      <a:srgbClr val="FDF3ED"/>
                    </a:solidFill>
                  </a:tcPr>
                </a:tc>
                <a:tc>
                  <a:txBody>
                    <a:bodyPr/>
                    <a:lstStyle/>
                    <a:p>
                      <a:pPr algn="ctr"/>
                      <a:r>
                        <a:rPr lang="en-US" sz="1600" b="1" dirty="0">
                          <a:latin typeface="Century Gothic" panose="020B0502020202020204" pitchFamily="34" charset="0"/>
                        </a:rPr>
                        <a:t>Bad</a:t>
                      </a:r>
                    </a:p>
                  </a:txBody>
                  <a:tcPr anchor="ctr">
                    <a:solidFill>
                      <a:srgbClr val="FDF3ED"/>
                    </a:solidFill>
                  </a:tcPr>
                </a:tc>
                <a:tc>
                  <a:txBody>
                    <a:bodyPr/>
                    <a:lstStyle/>
                    <a:p>
                      <a:pPr algn="ctr"/>
                      <a:r>
                        <a:rPr lang="en-US" sz="1600" b="1" dirty="0">
                          <a:latin typeface="Century Gothic" panose="020B0502020202020204" pitchFamily="34" charset="0"/>
                        </a:rPr>
                        <a:t>Just Okay</a:t>
                      </a:r>
                    </a:p>
                  </a:txBody>
                  <a:tcPr anchor="ctr">
                    <a:solidFill>
                      <a:srgbClr val="FDF3ED"/>
                    </a:solidFill>
                  </a:tcPr>
                </a:tc>
                <a:tc>
                  <a:txBody>
                    <a:bodyPr/>
                    <a:lstStyle/>
                    <a:p>
                      <a:pPr algn="ctr"/>
                      <a:r>
                        <a:rPr lang="en-US" sz="1600" b="1" dirty="0">
                          <a:latin typeface="Century Gothic" panose="020B0502020202020204" pitchFamily="34" charset="0"/>
                        </a:rPr>
                        <a:t>Good</a:t>
                      </a:r>
                    </a:p>
                  </a:txBody>
                  <a:tcPr anchor="ctr">
                    <a:solidFill>
                      <a:srgbClr val="FDF3ED"/>
                    </a:solidFill>
                  </a:tcPr>
                </a:tc>
                <a:tc>
                  <a:txBody>
                    <a:bodyPr/>
                    <a:lstStyle/>
                    <a:p>
                      <a:pPr algn="ctr"/>
                      <a:r>
                        <a:rPr lang="en-US" sz="1600" b="1" dirty="0">
                          <a:latin typeface="Century Gothic" panose="020B0502020202020204" pitchFamily="34" charset="0"/>
                        </a:rPr>
                        <a:t>Very Good</a:t>
                      </a:r>
                    </a:p>
                  </a:txBody>
                  <a:tcPr anchor="ctr">
                    <a:solidFill>
                      <a:srgbClr val="FDF3ED"/>
                    </a:solidFill>
                  </a:tcPr>
                </a:tc>
                <a:tc>
                  <a:txBody>
                    <a:bodyPr/>
                    <a:lstStyle/>
                    <a:p>
                      <a:r>
                        <a:rPr lang="en-US" sz="1600" b="1" dirty="0">
                          <a:latin typeface="Century Gothic" panose="020B0502020202020204" pitchFamily="34" charset="0"/>
                        </a:rPr>
                        <a:t>Reasons</a:t>
                      </a:r>
                    </a:p>
                  </a:txBody>
                  <a:tcPr anchor="ctr">
                    <a:solidFill>
                      <a:srgbClr val="FDF3ED"/>
                    </a:solidFill>
                  </a:tcPr>
                </a:tc>
                <a:tc>
                  <a:txBody>
                    <a:bodyPr/>
                    <a:lstStyle/>
                    <a:p>
                      <a:r>
                        <a:rPr lang="en-US" sz="1600" b="1" dirty="0">
                          <a:latin typeface="Century Gothic" panose="020B0502020202020204" pitchFamily="34" charset="0"/>
                        </a:rPr>
                        <a:t>Action</a:t>
                      </a:r>
                    </a:p>
                  </a:txBody>
                  <a:tcPr anchor="ctr">
                    <a:solidFill>
                      <a:srgbClr val="FDF3ED"/>
                    </a:solidFill>
                  </a:tcPr>
                </a:tc>
                <a:extLst>
                  <a:ext uri="{0D108BD9-81ED-4DB2-BD59-A6C34878D82A}">
                    <a16:rowId xmlns:a16="http://schemas.microsoft.com/office/drawing/2014/main" val="10002"/>
                  </a:ext>
                </a:extLst>
              </a:tr>
              <a:tr h="555411">
                <a:tc>
                  <a:txBody>
                    <a:bodyPr/>
                    <a:lstStyle/>
                    <a:p>
                      <a:r>
                        <a:rPr lang="en-US" sz="1500" b="1" spc="0" dirty="0">
                          <a:latin typeface="Century Gothic" panose="020B0502020202020204" pitchFamily="34" charset="0"/>
                        </a:rPr>
                        <a:t>Observation/Opinion</a:t>
                      </a:r>
                    </a:p>
                  </a:txBody>
                  <a:tcPr>
                    <a:solidFill>
                      <a:srgbClr val="F9DBCB"/>
                    </a:solidFill>
                  </a:tcPr>
                </a:tc>
                <a:tc>
                  <a:txBody>
                    <a:bodyPr/>
                    <a:lstStyle/>
                    <a:p>
                      <a:pPr algn="ctr"/>
                      <a:r>
                        <a:rPr lang="en-US" sz="1600" b="1" dirty="0">
                          <a:latin typeface="Century Gothic" panose="020B0502020202020204" pitchFamily="34" charset="0"/>
                        </a:rPr>
                        <a:t>1</a:t>
                      </a:r>
                    </a:p>
                  </a:txBody>
                  <a:tcPr anchor="ctr">
                    <a:solidFill>
                      <a:srgbClr val="F9DBCB"/>
                    </a:solidFill>
                  </a:tcPr>
                </a:tc>
                <a:tc>
                  <a:txBody>
                    <a:bodyPr/>
                    <a:lstStyle/>
                    <a:p>
                      <a:pPr algn="ctr"/>
                      <a:r>
                        <a:rPr lang="en-US" sz="1600" b="1" dirty="0">
                          <a:latin typeface="Century Gothic" panose="020B0502020202020204" pitchFamily="34" charset="0"/>
                        </a:rPr>
                        <a:t>2</a:t>
                      </a:r>
                    </a:p>
                  </a:txBody>
                  <a:tcPr anchor="ctr">
                    <a:solidFill>
                      <a:srgbClr val="F9DBCB"/>
                    </a:solidFill>
                  </a:tcPr>
                </a:tc>
                <a:tc>
                  <a:txBody>
                    <a:bodyPr/>
                    <a:lstStyle/>
                    <a:p>
                      <a:pPr algn="ctr"/>
                      <a:r>
                        <a:rPr lang="en-US" sz="1600" b="1" dirty="0">
                          <a:latin typeface="Century Gothic" panose="020B0502020202020204" pitchFamily="34" charset="0"/>
                        </a:rPr>
                        <a:t>3</a:t>
                      </a:r>
                    </a:p>
                  </a:txBody>
                  <a:tcPr anchor="ctr">
                    <a:solidFill>
                      <a:srgbClr val="F9DBCB"/>
                    </a:solidFill>
                  </a:tcPr>
                </a:tc>
                <a:tc>
                  <a:txBody>
                    <a:bodyPr/>
                    <a:lstStyle/>
                    <a:p>
                      <a:pPr algn="ctr"/>
                      <a:r>
                        <a:rPr lang="en-US" sz="1600" b="1" dirty="0">
                          <a:latin typeface="Century Gothic" panose="020B0502020202020204" pitchFamily="34" charset="0"/>
                        </a:rPr>
                        <a:t>4</a:t>
                      </a:r>
                    </a:p>
                  </a:txBody>
                  <a:tcPr anchor="ctr">
                    <a:solidFill>
                      <a:srgbClr val="F9DBCB"/>
                    </a:solidFill>
                  </a:tcPr>
                </a:tc>
                <a:tc>
                  <a:txBody>
                    <a:bodyPr/>
                    <a:lstStyle/>
                    <a:p>
                      <a:pPr algn="ctr"/>
                      <a:r>
                        <a:rPr lang="en-US" sz="1600" b="1" dirty="0">
                          <a:latin typeface="Century Gothic" panose="020B0502020202020204" pitchFamily="34" charset="0"/>
                        </a:rPr>
                        <a:t>5</a:t>
                      </a:r>
                    </a:p>
                  </a:txBody>
                  <a:tcPr anchor="ct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3"/>
                  </a:ext>
                </a:extLst>
              </a:tr>
              <a:tr h="1820822">
                <a:tc>
                  <a:txBody>
                    <a:bodyPr/>
                    <a:lstStyle/>
                    <a:p>
                      <a:pPr algn="l"/>
                      <a:r>
                        <a:rPr lang="en-US" sz="1600" dirty="0">
                          <a:solidFill>
                            <a:schemeClr val="dk1"/>
                          </a:solidFill>
                          <a:effectLst/>
                          <a:latin typeface="Century Gothic" panose="020B0502020202020204" pitchFamily="34" charset="0"/>
                          <a:ea typeface="+mn-ea"/>
                          <a:cs typeface="+mn-cs"/>
                        </a:rPr>
                        <a:t>School supplies are available on time for every child in need.</a:t>
                      </a:r>
                      <a:r>
                        <a:rPr lang="en-US" sz="1600" dirty="0">
                          <a:effectLst/>
                          <a:latin typeface="Century Gothic" panose="020B0502020202020204" pitchFamily="34" charset="0"/>
                        </a:rPr>
                        <a:t> </a:t>
                      </a:r>
                      <a:endParaRPr lang="en-US" sz="1600" dirty="0">
                        <a:latin typeface="Century Gothic" panose="020B0502020202020204" pitchFamily="34" charset="0"/>
                      </a:endParaRPr>
                    </a:p>
                  </a:txBody>
                  <a:tcP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r>
                        <a:rPr lang="en-US" sz="1600" dirty="0">
                          <a:solidFill>
                            <a:schemeClr val="dk1"/>
                          </a:solidFill>
                          <a:effectLst/>
                          <a:latin typeface="Century Gothic" panose="020B0502020202020204" pitchFamily="34" charset="0"/>
                          <a:ea typeface="+mn-ea"/>
                          <a:cs typeface="+mn-cs"/>
                        </a:rPr>
                        <a:t>Every child gets something, but the supplies do not arrive on time and are not enough for the whole year.</a:t>
                      </a:r>
                      <a:r>
                        <a:rPr lang="en-US" sz="1600" dirty="0">
                          <a:effectLst/>
                          <a:latin typeface="Century Gothic" panose="020B0502020202020204" pitchFamily="34" charset="0"/>
                        </a:rPr>
                        <a:t> </a:t>
                      </a:r>
                      <a:endParaRPr lang="en-US" sz="1600" dirty="0">
                        <a:latin typeface="Century Gothic" panose="020B0502020202020204" pitchFamily="34" charset="0"/>
                      </a:endParaRPr>
                    </a:p>
                  </a:txBody>
                  <a:tcPr>
                    <a:solidFill>
                      <a:srgbClr val="FDF3ED"/>
                    </a:solidFill>
                  </a:tcPr>
                </a:tc>
                <a:tc>
                  <a:txBody>
                    <a:bodyPr/>
                    <a:lstStyle/>
                    <a:p>
                      <a:pPr algn="l"/>
                      <a:r>
                        <a:rPr lang="en-US" sz="1600" dirty="0">
                          <a:solidFill>
                            <a:schemeClr val="dk1"/>
                          </a:solidFill>
                          <a:effectLst/>
                          <a:latin typeface="Century Gothic" panose="020B0502020202020204" pitchFamily="34" charset="0"/>
                          <a:ea typeface="+mn-ea"/>
                          <a:cs typeface="+mn-cs"/>
                        </a:rPr>
                        <a:t>Arrange for more supplies to arrive earlier in the year.</a:t>
                      </a:r>
                      <a:r>
                        <a:rPr lang="en-US" sz="1600" dirty="0">
                          <a:effectLst/>
                          <a:latin typeface="Century Gothic" panose="020B0502020202020204" pitchFamily="34" charset="0"/>
                        </a:rPr>
                        <a:t> </a:t>
                      </a:r>
                      <a:endParaRPr lang="en-US" sz="1600" dirty="0">
                        <a:latin typeface="Century Gothic" panose="020B0502020202020204" pitchFamily="34" charset="0"/>
                      </a:endParaRPr>
                    </a:p>
                  </a:txBody>
                  <a:tcPr>
                    <a:solidFill>
                      <a:srgbClr val="FDF3ED"/>
                    </a:solidFill>
                  </a:tcPr>
                </a:tc>
                <a:extLst>
                  <a:ext uri="{0D108BD9-81ED-4DB2-BD59-A6C34878D82A}">
                    <a16:rowId xmlns:a16="http://schemas.microsoft.com/office/drawing/2014/main" val="10004"/>
                  </a:ext>
                </a:extLst>
              </a:tr>
              <a:tr h="1247563">
                <a:tc>
                  <a:txBody>
                    <a:bodyPr/>
                    <a:lstStyle/>
                    <a:p>
                      <a:r>
                        <a:rPr lang="en-US" sz="1600" dirty="0">
                          <a:solidFill>
                            <a:schemeClr val="dk1"/>
                          </a:solidFill>
                          <a:effectLst/>
                          <a:latin typeface="Century Gothic" panose="020B0502020202020204" pitchFamily="34" charset="0"/>
                          <a:ea typeface="+mn-ea"/>
                          <a:cs typeface="+mn-cs"/>
                        </a:rPr>
                        <a:t>Clients always feel comfortable asking questions.</a:t>
                      </a:r>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r>
                        <a:rPr lang="en-US" sz="1600" dirty="0">
                          <a:solidFill>
                            <a:schemeClr val="dk1"/>
                          </a:solidFill>
                          <a:effectLst/>
                          <a:latin typeface="Century Gothic" panose="020B0502020202020204" pitchFamily="34" charset="0"/>
                          <a:ea typeface="+mn-ea"/>
                          <a:cs typeface="+mn-cs"/>
                        </a:rPr>
                        <a:t>The HBC worker is just like us. She understands our needs.</a:t>
                      </a:r>
                      <a:endParaRPr lang="en-US" sz="1600" dirty="0">
                        <a:latin typeface="Century Gothic" panose="020B0502020202020204" pitchFamily="34" charset="0"/>
                      </a:endParaRPr>
                    </a:p>
                  </a:txBody>
                  <a:tcPr>
                    <a:solidFill>
                      <a:srgbClr val="F9DBCB"/>
                    </a:solidFill>
                  </a:tcPr>
                </a:tc>
                <a:tc>
                  <a:txBody>
                    <a:bodyPr/>
                    <a:lstStyle/>
                    <a:p>
                      <a:r>
                        <a:rPr lang="en-US" sz="1600" dirty="0">
                          <a:solidFill>
                            <a:schemeClr val="dk1"/>
                          </a:solidFill>
                          <a:effectLst/>
                          <a:latin typeface="Century Gothic" panose="020B0502020202020204" pitchFamily="34" charset="0"/>
                          <a:ea typeface="+mn-ea"/>
                          <a:cs typeface="+mn-cs"/>
                        </a:rPr>
                        <a:t>Recognize the HBC worker for her good work.</a:t>
                      </a:r>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5"/>
                  </a:ext>
                </a:extLst>
              </a:tr>
              <a:tr h="422877">
                <a:tc>
                  <a:txBody>
                    <a:bodyPr/>
                    <a:lstStyle/>
                    <a:p>
                      <a:endParaRPr lang="en-US" sz="1600" dirty="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dirty="0">
                        <a:latin typeface="Century Gothic" panose="020B0502020202020204" pitchFamily="34" charset="0"/>
                      </a:endParaRPr>
                    </a:p>
                  </a:txBody>
                  <a:tcPr>
                    <a:solidFill>
                      <a:srgbClr val="FDF3ED"/>
                    </a:solidFill>
                  </a:tcPr>
                </a:tc>
                <a:tc>
                  <a:txBody>
                    <a:bodyPr/>
                    <a:lstStyle/>
                    <a:p>
                      <a:endParaRPr lang="en-US" sz="1600" dirty="0">
                        <a:latin typeface="Century Gothic" panose="020B0502020202020204" pitchFamily="34" charset="0"/>
                      </a:endParaRPr>
                    </a:p>
                  </a:txBody>
                  <a:tcPr>
                    <a:solidFill>
                      <a:srgbClr val="FDF3ED"/>
                    </a:solidFill>
                  </a:tcPr>
                </a:tc>
                <a:extLst>
                  <a:ext uri="{0D108BD9-81ED-4DB2-BD59-A6C34878D82A}">
                    <a16:rowId xmlns:a16="http://schemas.microsoft.com/office/drawing/2014/main" val="10006"/>
                  </a:ext>
                </a:extLst>
              </a:tr>
              <a:tr h="422877">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7"/>
                  </a:ext>
                </a:extLst>
              </a:tr>
            </a:tbl>
          </a:graphicData>
        </a:graphic>
      </p:graphicFrame>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bwMode="auto">
          <a:xfrm>
            <a:off x="3898900" y="4370373"/>
            <a:ext cx="406400" cy="352453"/>
          </a:xfrm>
          <a:prstGeom prst="rect">
            <a:avLst/>
          </a:prstGeom>
          <a:noFill/>
          <a:ln>
            <a:noFill/>
          </a:ln>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bwMode="auto">
          <a:xfrm>
            <a:off x="5469572" y="5834012"/>
            <a:ext cx="448945" cy="389350"/>
          </a:xfrm>
          <a:prstGeom prst="rect">
            <a:avLst/>
          </a:prstGeom>
          <a:noFill/>
          <a:ln>
            <a:noFill/>
          </a:ln>
        </p:spPr>
      </p:pic>
    </p:spTree>
    <p:extLst>
      <p:ext uri="{BB962C8B-B14F-4D97-AF65-F5344CB8AC3E}">
        <p14:creationId xmlns:p14="http://schemas.microsoft.com/office/powerpoint/2010/main" val="26191852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50200" cy="738664"/>
          </a:xfrm>
        </p:spPr>
        <p:txBody>
          <a:bodyPr/>
          <a:lstStyle/>
          <a:p>
            <a:r>
              <a:rPr lang="en-US" dirty="0">
                <a:latin typeface="Century Gothic" panose="020B0502020202020204" pitchFamily="34" charset="0"/>
              </a:rPr>
              <a:t>Community Scorecard</a:t>
            </a:r>
          </a:p>
        </p:txBody>
      </p:sp>
      <p:graphicFrame>
        <p:nvGraphicFramePr>
          <p:cNvPr id="5" name="Table 4"/>
          <p:cNvGraphicFramePr>
            <a:graphicFrameLocks noGrp="1"/>
          </p:cNvGraphicFramePr>
          <p:nvPr>
            <p:extLst>
              <p:ext uri="{D42A27DB-BD31-4B8C-83A1-F6EECF244321}">
                <p14:modId xmlns:p14="http://schemas.microsoft.com/office/powerpoint/2010/main" val="1310339732"/>
              </p:ext>
            </p:extLst>
          </p:nvPr>
        </p:nvGraphicFramePr>
        <p:xfrm>
          <a:off x="152401" y="1651000"/>
          <a:ext cx="9753600" cy="5931039"/>
        </p:xfrm>
        <a:graphic>
          <a:graphicData uri="http://schemas.openxmlformats.org/drawingml/2006/table">
            <a:tbl>
              <a:tblPr firstRow="1" bandRow="1">
                <a:tableStyleId>{5C22544A-7EE6-4342-B048-85BDC9FD1C3A}</a:tableStyleId>
              </a:tblPr>
              <a:tblGrid>
                <a:gridCol w="2209799">
                  <a:extLst>
                    <a:ext uri="{9D8B030D-6E8A-4147-A177-3AD203B41FA5}">
                      <a16:colId xmlns:a16="http://schemas.microsoft.com/office/drawing/2014/main" val="20000"/>
                    </a:ext>
                  </a:extLst>
                </a:gridCol>
                <a:gridCol w="762000">
                  <a:extLst>
                    <a:ext uri="{9D8B030D-6E8A-4147-A177-3AD203B41FA5}">
                      <a16:colId xmlns:a16="http://schemas.microsoft.com/office/drawing/2014/main" val="20001"/>
                    </a:ext>
                  </a:extLst>
                </a:gridCol>
                <a:gridCol w="60960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gridCol w="762000">
                  <a:extLst>
                    <a:ext uri="{9D8B030D-6E8A-4147-A177-3AD203B41FA5}">
                      <a16:colId xmlns:a16="http://schemas.microsoft.com/office/drawing/2014/main" val="20004"/>
                    </a:ext>
                  </a:extLst>
                </a:gridCol>
                <a:gridCol w="838200">
                  <a:extLst>
                    <a:ext uri="{9D8B030D-6E8A-4147-A177-3AD203B41FA5}">
                      <a16:colId xmlns:a16="http://schemas.microsoft.com/office/drawing/2014/main" val="20005"/>
                    </a:ext>
                  </a:extLst>
                </a:gridCol>
                <a:gridCol w="1981201">
                  <a:extLst>
                    <a:ext uri="{9D8B030D-6E8A-4147-A177-3AD203B41FA5}">
                      <a16:colId xmlns:a16="http://schemas.microsoft.com/office/drawing/2014/main" val="20006"/>
                    </a:ext>
                  </a:extLst>
                </a:gridCol>
                <a:gridCol w="1828800">
                  <a:extLst>
                    <a:ext uri="{9D8B030D-6E8A-4147-A177-3AD203B41FA5}">
                      <a16:colId xmlns:a16="http://schemas.microsoft.com/office/drawing/2014/main" val="20007"/>
                    </a:ext>
                  </a:extLst>
                </a:gridCol>
              </a:tblGrid>
              <a:tr h="440928">
                <a:tc gridSpan="8">
                  <a:txBody>
                    <a:bodyPr/>
                    <a:lstStyle/>
                    <a:p>
                      <a:r>
                        <a:rPr lang="en-US" sz="1600" dirty="0">
                          <a:latin typeface="Century Gothic" panose="020B0502020202020204" pitchFamily="34" charset="0"/>
                        </a:rPr>
                        <a:t>Date:                 Programme Area:                            Facilitator</a:t>
                      </a:r>
                      <a:r>
                        <a:rPr lang="en-US" sz="1600" baseline="0" dirty="0">
                          <a:latin typeface="Century Gothic" panose="020B0502020202020204" pitchFamily="34" charset="0"/>
                        </a:rPr>
                        <a:t> Name:</a:t>
                      </a:r>
                      <a:endParaRPr lang="en-US" sz="1600" dirty="0">
                        <a:latin typeface="Century Gothic" panose="020B0502020202020204" pitchFamily="34" charset="0"/>
                      </a:endParaRPr>
                    </a:p>
                  </a:txBody>
                  <a:tcPr>
                    <a:solidFill>
                      <a:srgbClr val="E6661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10000"/>
                  </a:ext>
                </a:extLst>
              </a:tr>
              <a:tr h="440928">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1"/>
                  </a:ext>
                </a:extLst>
              </a:tr>
              <a:tr h="761053">
                <a:tc>
                  <a:txBody>
                    <a:bodyPr/>
                    <a:lstStyle/>
                    <a:p>
                      <a:endParaRPr lang="en-US" sz="1600" dirty="0">
                        <a:latin typeface="Century Gothic" panose="020B0502020202020204" pitchFamily="34" charset="0"/>
                      </a:endParaRPr>
                    </a:p>
                  </a:txBody>
                  <a:tcPr>
                    <a:solidFill>
                      <a:srgbClr val="FDF3ED"/>
                    </a:solidFill>
                  </a:tcPr>
                </a:tc>
                <a:tc>
                  <a:txBody>
                    <a:bodyPr/>
                    <a:lstStyle/>
                    <a:p>
                      <a:pPr algn="ctr"/>
                      <a:r>
                        <a:rPr lang="en-US" sz="1600" b="1" dirty="0">
                          <a:latin typeface="Century Gothic" panose="020B0502020202020204" pitchFamily="34" charset="0"/>
                        </a:rPr>
                        <a:t>Very Bad</a:t>
                      </a:r>
                    </a:p>
                  </a:txBody>
                  <a:tcPr anchor="ctr">
                    <a:solidFill>
                      <a:srgbClr val="FDF3ED"/>
                    </a:solidFill>
                  </a:tcPr>
                </a:tc>
                <a:tc>
                  <a:txBody>
                    <a:bodyPr/>
                    <a:lstStyle/>
                    <a:p>
                      <a:pPr algn="ctr"/>
                      <a:r>
                        <a:rPr lang="en-US" sz="1600" b="1" dirty="0">
                          <a:latin typeface="Century Gothic" panose="020B0502020202020204" pitchFamily="34" charset="0"/>
                        </a:rPr>
                        <a:t>Bad</a:t>
                      </a:r>
                    </a:p>
                  </a:txBody>
                  <a:tcPr anchor="ctr">
                    <a:solidFill>
                      <a:srgbClr val="FDF3ED"/>
                    </a:solidFill>
                  </a:tcPr>
                </a:tc>
                <a:tc>
                  <a:txBody>
                    <a:bodyPr/>
                    <a:lstStyle/>
                    <a:p>
                      <a:pPr algn="ctr"/>
                      <a:r>
                        <a:rPr lang="en-US" sz="1600" b="1" dirty="0">
                          <a:latin typeface="Century Gothic" panose="020B0502020202020204" pitchFamily="34" charset="0"/>
                        </a:rPr>
                        <a:t>Just Okay</a:t>
                      </a:r>
                    </a:p>
                  </a:txBody>
                  <a:tcPr anchor="ctr">
                    <a:solidFill>
                      <a:srgbClr val="FDF3ED"/>
                    </a:solidFill>
                  </a:tcPr>
                </a:tc>
                <a:tc>
                  <a:txBody>
                    <a:bodyPr/>
                    <a:lstStyle/>
                    <a:p>
                      <a:pPr algn="ctr"/>
                      <a:r>
                        <a:rPr lang="en-US" sz="1600" b="1" dirty="0">
                          <a:latin typeface="Century Gothic" panose="020B0502020202020204" pitchFamily="34" charset="0"/>
                        </a:rPr>
                        <a:t>Good</a:t>
                      </a:r>
                    </a:p>
                  </a:txBody>
                  <a:tcPr anchor="ctr">
                    <a:solidFill>
                      <a:srgbClr val="FDF3ED"/>
                    </a:solidFill>
                  </a:tcPr>
                </a:tc>
                <a:tc>
                  <a:txBody>
                    <a:bodyPr/>
                    <a:lstStyle/>
                    <a:p>
                      <a:pPr algn="ctr"/>
                      <a:r>
                        <a:rPr lang="en-US" sz="1600" b="1" dirty="0">
                          <a:latin typeface="Century Gothic" panose="020B0502020202020204" pitchFamily="34" charset="0"/>
                        </a:rPr>
                        <a:t>Very Good</a:t>
                      </a:r>
                    </a:p>
                  </a:txBody>
                  <a:tcPr anchor="ctr">
                    <a:solidFill>
                      <a:srgbClr val="FDF3ED"/>
                    </a:solidFill>
                  </a:tcPr>
                </a:tc>
                <a:tc>
                  <a:txBody>
                    <a:bodyPr/>
                    <a:lstStyle/>
                    <a:p>
                      <a:r>
                        <a:rPr lang="en-US" sz="1600" b="1" dirty="0">
                          <a:latin typeface="Century Gothic" panose="020B0502020202020204" pitchFamily="34" charset="0"/>
                        </a:rPr>
                        <a:t>Reasons</a:t>
                      </a:r>
                    </a:p>
                  </a:txBody>
                  <a:tcPr anchor="ctr">
                    <a:solidFill>
                      <a:srgbClr val="FDF3ED"/>
                    </a:solidFill>
                  </a:tcPr>
                </a:tc>
                <a:tc>
                  <a:txBody>
                    <a:bodyPr/>
                    <a:lstStyle/>
                    <a:p>
                      <a:r>
                        <a:rPr lang="en-US" sz="1600" b="1" dirty="0">
                          <a:latin typeface="Century Gothic" panose="020B0502020202020204" pitchFamily="34" charset="0"/>
                        </a:rPr>
                        <a:t>Action</a:t>
                      </a:r>
                    </a:p>
                  </a:txBody>
                  <a:tcPr anchor="ctr">
                    <a:solidFill>
                      <a:srgbClr val="FDF3ED"/>
                    </a:solidFill>
                  </a:tcPr>
                </a:tc>
                <a:extLst>
                  <a:ext uri="{0D108BD9-81ED-4DB2-BD59-A6C34878D82A}">
                    <a16:rowId xmlns:a16="http://schemas.microsoft.com/office/drawing/2014/main" val="10002"/>
                  </a:ext>
                </a:extLst>
              </a:tr>
              <a:tr h="440928">
                <a:tc>
                  <a:txBody>
                    <a:bodyPr/>
                    <a:lstStyle/>
                    <a:p>
                      <a:r>
                        <a:rPr lang="en-US" sz="1500" b="1" dirty="0">
                          <a:latin typeface="Century Gothic" panose="020B0502020202020204" pitchFamily="34" charset="0"/>
                        </a:rPr>
                        <a:t>Observation/Opinion</a:t>
                      </a:r>
                    </a:p>
                  </a:txBody>
                  <a:tcPr>
                    <a:solidFill>
                      <a:srgbClr val="F9DBCB"/>
                    </a:solidFill>
                  </a:tcPr>
                </a:tc>
                <a:tc>
                  <a:txBody>
                    <a:bodyPr/>
                    <a:lstStyle/>
                    <a:p>
                      <a:pPr algn="ctr"/>
                      <a:r>
                        <a:rPr lang="en-US" sz="1600" b="1" dirty="0">
                          <a:latin typeface="Century Gothic" panose="020B0502020202020204" pitchFamily="34" charset="0"/>
                        </a:rPr>
                        <a:t>1</a:t>
                      </a:r>
                    </a:p>
                  </a:txBody>
                  <a:tcPr anchor="ctr">
                    <a:solidFill>
                      <a:srgbClr val="F9DBCB"/>
                    </a:solidFill>
                  </a:tcPr>
                </a:tc>
                <a:tc>
                  <a:txBody>
                    <a:bodyPr/>
                    <a:lstStyle/>
                    <a:p>
                      <a:pPr algn="ctr"/>
                      <a:r>
                        <a:rPr lang="en-US" sz="1600" b="1" dirty="0">
                          <a:latin typeface="Century Gothic" panose="020B0502020202020204" pitchFamily="34" charset="0"/>
                        </a:rPr>
                        <a:t>2</a:t>
                      </a:r>
                    </a:p>
                  </a:txBody>
                  <a:tcPr anchor="ctr">
                    <a:solidFill>
                      <a:srgbClr val="F9DBCB"/>
                    </a:solidFill>
                  </a:tcPr>
                </a:tc>
                <a:tc>
                  <a:txBody>
                    <a:bodyPr/>
                    <a:lstStyle/>
                    <a:p>
                      <a:pPr algn="ctr"/>
                      <a:r>
                        <a:rPr lang="en-US" sz="1600" b="1" dirty="0">
                          <a:latin typeface="Century Gothic" panose="020B0502020202020204" pitchFamily="34" charset="0"/>
                        </a:rPr>
                        <a:t>3</a:t>
                      </a:r>
                    </a:p>
                  </a:txBody>
                  <a:tcPr anchor="ctr">
                    <a:solidFill>
                      <a:srgbClr val="F9DBCB"/>
                    </a:solidFill>
                  </a:tcPr>
                </a:tc>
                <a:tc>
                  <a:txBody>
                    <a:bodyPr/>
                    <a:lstStyle/>
                    <a:p>
                      <a:pPr algn="ctr"/>
                      <a:r>
                        <a:rPr lang="en-US" sz="1600" b="1" dirty="0">
                          <a:latin typeface="Century Gothic" panose="020B0502020202020204" pitchFamily="34" charset="0"/>
                        </a:rPr>
                        <a:t>4</a:t>
                      </a:r>
                    </a:p>
                  </a:txBody>
                  <a:tcPr anchor="ctr">
                    <a:solidFill>
                      <a:srgbClr val="F9DBCB"/>
                    </a:solidFill>
                  </a:tcPr>
                </a:tc>
                <a:tc>
                  <a:txBody>
                    <a:bodyPr/>
                    <a:lstStyle/>
                    <a:p>
                      <a:pPr algn="ctr"/>
                      <a:r>
                        <a:rPr lang="en-US" sz="1600" b="1" dirty="0">
                          <a:latin typeface="Century Gothic" panose="020B0502020202020204" pitchFamily="34" charset="0"/>
                        </a:rPr>
                        <a:t>5</a:t>
                      </a:r>
                    </a:p>
                  </a:txBody>
                  <a:tcPr anchor="ct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3"/>
                  </a:ext>
                </a:extLst>
              </a:tr>
              <a:tr h="1898546">
                <a:tc>
                  <a:txBody>
                    <a:bodyPr/>
                    <a:lstStyle/>
                    <a:p>
                      <a:pPr algn="l"/>
                      <a:r>
                        <a:rPr lang="en-US" sz="1600" dirty="0">
                          <a:solidFill>
                            <a:schemeClr val="dk1"/>
                          </a:solidFill>
                          <a:effectLst/>
                          <a:latin typeface="Century Gothic" panose="020B0502020202020204" pitchFamily="34" charset="0"/>
                          <a:ea typeface="+mn-ea"/>
                          <a:cs typeface="+mn-cs"/>
                        </a:rPr>
                        <a:t>School supplies are available on time for every child in need.</a:t>
                      </a:r>
                      <a:r>
                        <a:rPr lang="en-US" sz="1600" dirty="0">
                          <a:effectLst/>
                          <a:latin typeface="Century Gothic" panose="020B0502020202020204" pitchFamily="34" charset="0"/>
                        </a:rPr>
                        <a:t> </a:t>
                      </a:r>
                      <a:endParaRPr lang="en-US" sz="1600" dirty="0">
                        <a:latin typeface="Century Gothic" panose="020B0502020202020204" pitchFamily="34" charset="0"/>
                      </a:endParaRPr>
                    </a:p>
                  </a:txBody>
                  <a:tcP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endParaRPr lang="en-US" sz="1600" dirty="0">
                        <a:latin typeface="Century Gothic" panose="020B0502020202020204" pitchFamily="34" charset="0"/>
                      </a:endParaRPr>
                    </a:p>
                  </a:txBody>
                  <a:tcPr anchor="ctr">
                    <a:solidFill>
                      <a:srgbClr val="FDF3ED"/>
                    </a:solidFill>
                  </a:tcPr>
                </a:tc>
                <a:tc>
                  <a:txBody>
                    <a:bodyPr/>
                    <a:lstStyle/>
                    <a:p>
                      <a:pPr algn="l"/>
                      <a:r>
                        <a:rPr lang="en-US" sz="1600" dirty="0">
                          <a:solidFill>
                            <a:schemeClr val="dk1"/>
                          </a:solidFill>
                          <a:effectLst/>
                          <a:latin typeface="Century Gothic" panose="020B0502020202020204" pitchFamily="34" charset="0"/>
                          <a:ea typeface="+mn-ea"/>
                          <a:cs typeface="+mn-cs"/>
                        </a:rPr>
                        <a:t>Every child gets something, but the supplies do not arrive on time and are not enough for the whole year.</a:t>
                      </a:r>
                      <a:r>
                        <a:rPr lang="en-US" sz="1600" dirty="0">
                          <a:effectLst/>
                          <a:latin typeface="Century Gothic" panose="020B0502020202020204" pitchFamily="34" charset="0"/>
                        </a:rPr>
                        <a:t> </a:t>
                      </a:r>
                      <a:endParaRPr lang="en-US" sz="1600" dirty="0">
                        <a:latin typeface="Century Gothic" panose="020B0502020202020204" pitchFamily="34" charset="0"/>
                      </a:endParaRPr>
                    </a:p>
                  </a:txBody>
                  <a:tcPr>
                    <a:solidFill>
                      <a:srgbClr val="FDF3ED"/>
                    </a:solidFill>
                  </a:tcPr>
                </a:tc>
                <a:tc>
                  <a:txBody>
                    <a:bodyPr/>
                    <a:lstStyle/>
                    <a:p>
                      <a:pPr algn="l"/>
                      <a:r>
                        <a:rPr lang="en-US" sz="1600" dirty="0">
                          <a:solidFill>
                            <a:schemeClr val="dk1"/>
                          </a:solidFill>
                          <a:effectLst/>
                          <a:latin typeface="Century Gothic" panose="020B0502020202020204" pitchFamily="34" charset="0"/>
                          <a:ea typeface="+mn-ea"/>
                          <a:cs typeface="+mn-cs"/>
                        </a:rPr>
                        <a:t>Arrange for more supplies to arrive earlier in the year.</a:t>
                      </a:r>
                      <a:r>
                        <a:rPr lang="en-US" sz="1600" dirty="0">
                          <a:effectLst/>
                          <a:latin typeface="Century Gothic" panose="020B0502020202020204" pitchFamily="34" charset="0"/>
                        </a:rPr>
                        <a:t> </a:t>
                      </a:r>
                      <a:endParaRPr lang="en-US" sz="1600" dirty="0">
                        <a:latin typeface="Century Gothic" panose="020B0502020202020204" pitchFamily="34" charset="0"/>
                      </a:endParaRPr>
                    </a:p>
                  </a:txBody>
                  <a:tcPr>
                    <a:solidFill>
                      <a:srgbClr val="FDF3ED"/>
                    </a:solidFill>
                  </a:tcPr>
                </a:tc>
                <a:extLst>
                  <a:ext uri="{0D108BD9-81ED-4DB2-BD59-A6C34878D82A}">
                    <a16:rowId xmlns:a16="http://schemas.microsoft.com/office/drawing/2014/main" val="10004"/>
                  </a:ext>
                </a:extLst>
              </a:tr>
              <a:tr h="1028562">
                <a:tc>
                  <a:txBody>
                    <a:bodyPr/>
                    <a:lstStyle/>
                    <a:p>
                      <a:r>
                        <a:rPr lang="en-US" sz="1600" dirty="0">
                          <a:solidFill>
                            <a:schemeClr val="dk1"/>
                          </a:solidFill>
                          <a:effectLst/>
                          <a:latin typeface="Century Gothic" panose="020B0502020202020204" pitchFamily="34" charset="0"/>
                          <a:ea typeface="+mn-ea"/>
                          <a:cs typeface="+mn-cs"/>
                        </a:rPr>
                        <a:t>Clients always feel comfortable asking questions.</a:t>
                      </a:r>
                      <a:endParaRPr lang="en-US" sz="1600" dirty="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endParaRPr lang="en-US" sz="1600" dirty="0">
                        <a:latin typeface="Century Gothic" panose="020B0502020202020204" pitchFamily="34" charset="0"/>
                      </a:endParaRPr>
                    </a:p>
                  </a:txBody>
                  <a:tcPr anchor="ctr">
                    <a:solidFill>
                      <a:srgbClr val="F9DBCB"/>
                    </a:solidFill>
                  </a:tcPr>
                </a:tc>
                <a:tc>
                  <a:txBody>
                    <a:bodyPr/>
                    <a:lstStyle/>
                    <a:p>
                      <a:r>
                        <a:rPr lang="en-US" sz="1600" dirty="0">
                          <a:solidFill>
                            <a:schemeClr val="dk1"/>
                          </a:solidFill>
                          <a:effectLst/>
                          <a:latin typeface="Century Gothic" panose="020B0502020202020204" pitchFamily="34" charset="0"/>
                          <a:ea typeface="+mn-ea"/>
                          <a:cs typeface="+mn-cs"/>
                        </a:rPr>
                        <a:t>The HBC worker is just like us. She understands our needs. </a:t>
                      </a:r>
                      <a:endParaRPr lang="en-US" sz="1600" dirty="0">
                        <a:latin typeface="Century Gothic" panose="020B0502020202020204" pitchFamily="34" charset="0"/>
                      </a:endParaRPr>
                    </a:p>
                  </a:txBody>
                  <a:tcPr>
                    <a:solidFill>
                      <a:srgbClr val="F9DBCB"/>
                    </a:solidFill>
                  </a:tcPr>
                </a:tc>
                <a:tc>
                  <a:txBody>
                    <a:bodyPr/>
                    <a:lstStyle/>
                    <a:p>
                      <a:r>
                        <a:rPr lang="en-US" sz="1600" dirty="0">
                          <a:solidFill>
                            <a:schemeClr val="dk1"/>
                          </a:solidFill>
                          <a:effectLst/>
                          <a:latin typeface="Century Gothic" panose="020B0502020202020204" pitchFamily="34" charset="0"/>
                          <a:ea typeface="+mn-ea"/>
                          <a:cs typeface="+mn-cs"/>
                        </a:rPr>
                        <a:t>Recognize the HBC worker for her good work.</a:t>
                      </a:r>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5"/>
                  </a:ext>
                </a:extLst>
              </a:tr>
              <a:tr h="440928">
                <a:tc>
                  <a:txBody>
                    <a:bodyPr/>
                    <a:lstStyle/>
                    <a:p>
                      <a:endParaRPr lang="en-US" sz="1600" dirty="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a:latin typeface="Century Gothic" panose="020B0502020202020204" pitchFamily="34" charset="0"/>
                      </a:endParaRPr>
                    </a:p>
                  </a:txBody>
                  <a:tcPr>
                    <a:solidFill>
                      <a:srgbClr val="FDF3ED"/>
                    </a:solidFill>
                  </a:tcPr>
                </a:tc>
                <a:tc>
                  <a:txBody>
                    <a:bodyPr/>
                    <a:lstStyle/>
                    <a:p>
                      <a:endParaRPr lang="en-US" sz="1600" dirty="0">
                        <a:latin typeface="Century Gothic" panose="020B0502020202020204" pitchFamily="34" charset="0"/>
                      </a:endParaRPr>
                    </a:p>
                  </a:txBody>
                  <a:tcPr>
                    <a:solidFill>
                      <a:srgbClr val="FDF3ED"/>
                    </a:solidFill>
                  </a:tcPr>
                </a:tc>
                <a:extLst>
                  <a:ext uri="{0D108BD9-81ED-4DB2-BD59-A6C34878D82A}">
                    <a16:rowId xmlns:a16="http://schemas.microsoft.com/office/drawing/2014/main" val="10006"/>
                  </a:ext>
                </a:extLst>
              </a:tr>
              <a:tr h="440928">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tc>
                  <a:txBody>
                    <a:bodyPr/>
                    <a:lstStyle/>
                    <a:p>
                      <a:endParaRPr lang="en-US" sz="1600">
                        <a:latin typeface="Century Gothic" panose="020B0502020202020204" pitchFamily="34" charset="0"/>
                      </a:endParaRPr>
                    </a:p>
                  </a:txBody>
                  <a:tcPr>
                    <a:solidFill>
                      <a:srgbClr val="F9DBCB"/>
                    </a:solidFill>
                  </a:tcPr>
                </a:tc>
                <a:tc>
                  <a:txBody>
                    <a:bodyPr/>
                    <a:lstStyle/>
                    <a:p>
                      <a:endParaRPr lang="en-US" sz="1600" dirty="0">
                        <a:latin typeface="Century Gothic" panose="020B0502020202020204" pitchFamily="34" charset="0"/>
                      </a:endParaRPr>
                    </a:p>
                  </a:txBody>
                  <a:tcPr>
                    <a:solidFill>
                      <a:srgbClr val="F9DBCB"/>
                    </a:solidFill>
                  </a:tcPr>
                </a:tc>
                <a:extLst>
                  <a:ext uri="{0D108BD9-81ED-4DB2-BD59-A6C34878D82A}">
                    <a16:rowId xmlns:a16="http://schemas.microsoft.com/office/drawing/2014/main" val="10007"/>
                  </a:ext>
                </a:extLst>
              </a:tr>
            </a:tbl>
          </a:graphicData>
        </a:graphic>
      </p:graphicFrame>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bwMode="auto">
          <a:xfrm>
            <a:off x="3898900" y="4370373"/>
            <a:ext cx="406400" cy="352453"/>
          </a:xfrm>
          <a:prstGeom prst="rect">
            <a:avLst/>
          </a:prstGeom>
          <a:noFill/>
          <a:ln>
            <a:noFill/>
          </a:ln>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bwMode="auto">
          <a:xfrm>
            <a:off x="5469572" y="5834012"/>
            <a:ext cx="448945" cy="389350"/>
          </a:xfrm>
          <a:prstGeom prst="rect">
            <a:avLst/>
          </a:prstGeom>
          <a:noFill/>
          <a:ln>
            <a:noFill/>
          </a:ln>
        </p:spPr>
      </p:pic>
    </p:spTree>
    <p:extLst>
      <p:ext uri="{BB962C8B-B14F-4D97-AF65-F5344CB8AC3E}">
        <p14:creationId xmlns:p14="http://schemas.microsoft.com/office/powerpoint/2010/main" val="12688564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7950200" cy="738664"/>
          </a:xfrm>
        </p:spPr>
        <p:txBody>
          <a:bodyPr/>
          <a:lstStyle/>
          <a:p>
            <a:r>
              <a:rPr lang="en-US" dirty="0">
                <a:latin typeface="Century Gothic" panose="020B0502020202020204" pitchFamily="34" charset="0"/>
              </a:rPr>
              <a:t>Single Case Review</a:t>
            </a:r>
          </a:p>
        </p:txBody>
      </p:sp>
      <p:sp>
        <p:nvSpPr>
          <p:cNvPr id="3" name="TextBox 2"/>
          <p:cNvSpPr txBox="1"/>
          <p:nvPr/>
        </p:nvSpPr>
        <p:spPr>
          <a:xfrm>
            <a:off x="2590800" y="1828800"/>
            <a:ext cx="6705600" cy="4893647"/>
          </a:xfrm>
          <a:prstGeom prst="rect">
            <a:avLst/>
          </a:prstGeom>
          <a:noFill/>
        </p:spPr>
        <p:txBody>
          <a:bodyPr wrap="square" rtlCol="0">
            <a:spAutoFit/>
          </a:bodyPr>
          <a:lstStyle/>
          <a:p>
            <a:r>
              <a:rPr lang="en-US" sz="2400" dirty="0">
                <a:latin typeface="Century Gothic" panose="020B0502020202020204" pitchFamily="34" charset="0"/>
              </a:rPr>
              <a:t>Did you identify a vulnerable child  or household? </a:t>
            </a:r>
          </a:p>
          <a:p>
            <a:r>
              <a:rPr lang="en-US" sz="2400" dirty="0">
                <a:latin typeface="Century Gothic" panose="020B0502020202020204" pitchFamily="34" charset="0"/>
              </a:rPr>
              <a:t>What were the concerns? </a:t>
            </a:r>
          </a:p>
          <a:p>
            <a:r>
              <a:rPr lang="en-US" sz="2400" dirty="0">
                <a:latin typeface="Century Gothic" panose="020B0502020202020204" pitchFamily="34" charset="0"/>
              </a:rPr>
              <a:t>What (activities) did you do to address this concern? </a:t>
            </a:r>
          </a:p>
          <a:p>
            <a:r>
              <a:rPr lang="en-US" sz="2400" dirty="0">
                <a:latin typeface="Century Gothic" panose="020B0502020202020204" pitchFamily="34" charset="0"/>
              </a:rPr>
              <a:t>How did you know if things had changed? </a:t>
            </a:r>
          </a:p>
          <a:p>
            <a:r>
              <a:rPr lang="en-US" sz="2400" dirty="0">
                <a:latin typeface="Century Gothic" panose="020B0502020202020204" pitchFamily="34" charset="0"/>
              </a:rPr>
              <a:t>How did you decide which concern to address first?</a:t>
            </a:r>
          </a:p>
          <a:p>
            <a:r>
              <a:rPr lang="en-US" sz="2400" dirty="0">
                <a:latin typeface="Century Gothic" panose="020B0502020202020204" pitchFamily="34" charset="0"/>
              </a:rPr>
              <a:t>Were you able to address all the issues? </a:t>
            </a:r>
          </a:p>
          <a:p>
            <a:r>
              <a:rPr lang="en-US" sz="2400" dirty="0">
                <a:latin typeface="Century Gothic" panose="020B0502020202020204" pitchFamily="34" charset="0"/>
              </a:rPr>
              <a:t>Was there anything you are proud of?</a:t>
            </a:r>
          </a:p>
          <a:p>
            <a:r>
              <a:rPr lang="en-US" sz="2400" dirty="0">
                <a:latin typeface="Century Gothic" panose="020B0502020202020204" pitchFamily="34" charset="0"/>
              </a:rPr>
              <a:t>What would you have done differently?</a:t>
            </a:r>
          </a:p>
          <a:p>
            <a:r>
              <a:rPr lang="en-US" sz="2400" dirty="0">
                <a:latin typeface="Century Gothic" panose="020B0502020202020204" pitchFamily="34" charset="0"/>
              </a:rPr>
              <a:t>What other materials or support might have helped you with this case?</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2209800"/>
            <a:ext cx="1764632" cy="1676400"/>
          </a:xfrm>
          <a:prstGeom prst="rect">
            <a:avLst/>
          </a:prstGeom>
        </p:spPr>
      </p:pic>
    </p:spTree>
    <p:extLst>
      <p:ext uri="{BB962C8B-B14F-4D97-AF65-F5344CB8AC3E}">
        <p14:creationId xmlns:p14="http://schemas.microsoft.com/office/powerpoint/2010/main" val="36464686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1828800"/>
            <a:ext cx="8257539" cy="1723549"/>
          </a:xfrm>
        </p:spPr>
        <p:txBody>
          <a:bodyPr/>
          <a:lstStyle/>
          <a:p>
            <a:endParaRPr lang="en-US" sz="4000" dirty="0"/>
          </a:p>
          <a:p>
            <a:pPr marL="571500" indent="-571500">
              <a:buFont typeface="Arial"/>
              <a:buChar char="•"/>
            </a:pPr>
            <a:endParaRPr lang="en-US" dirty="0"/>
          </a:p>
          <a:p>
            <a:pPr marL="571500" indent="-571500">
              <a:buFont typeface="Arial"/>
              <a:buChar char="•"/>
            </a:pPr>
            <a:endParaRPr lang="en-US" dirty="0"/>
          </a:p>
          <a:p>
            <a:endParaRPr lang="en-US" dirty="0"/>
          </a:p>
          <a:p>
            <a:endParaRPr lang="en-US" dirty="0"/>
          </a:p>
        </p:txBody>
      </p:sp>
      <p:sp>
        <p:nvSpPr>
          <p:cNvPr id="4" name="Rectangle 3"/>
          <p:cNvSpPr/>
          <p:nvPr/>
        </p:nvSpPr>
        <p:spPr>
          <a:xfrm>
            <a:off x="0" y="1371600"/>
            <a:ext cx="10058400" cy="4343400"/>
          </a:xfrm>
          <a:prstGeom prst="rect">
            <a:avLst/>
          </a:prstGeom>
          <a:solidFill>
            <a:srgbClr val="411F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133600" y="3810000"/>
            <a:ext cx="6159058" cy="1446550"/>
          </a:xfrm>
          <a:prstGeom prst="rect">
            <a:avLst/>
          </a:prstGeom>
          <a:noFill/>
        </p:spPr>
        <p:txBody>
          <a:bodyPr wrap="none" rtlCol="0">
            <a:spAutoFit/>
          </a:bodyPr>
          <a:lstStyle/>
          <a:p>
            <a:r>
              <a:rPr lang="en-US" sz="4400" b="1" dirty="0">
                <a:solidFill>
                  <a:schemeClr val="bg1"/>
                </a:solidFill>
                <a:latin typeface="Century Gothic" panose="020B0502020202020204" pitchFamily="34" charset="0"/>
              </a:rPr>
              <a:t>Session 3:</a:t>
            </a:r>
          </a:p>
          <a:p>
            <a:r>
              <a:rPr lang="en-US" sz="4400" dirty="0">
                <a:solidFill>
                  <a:schemeClr val="bg1"/>
                </a:solidFill>
                <a:latin typeface="Century Gothic" panose="020B0502020202020204" pitchFamily="34" charset="0"/>
              </a:rPr>
              <a:t>Reflection and Action</a:t>
            </a:r>
          </a:p>
        </p:txBody>
      </p:sp>
    </p:spTree>
    <p:extLst>
      <p:ext uri="{BB962C8B-B14F-4D97-AF65-F5344CB8AC3E}">
        <p14:creationId xmlns:p14="http://schemas.microsoft.com/office/powerpoint/2010/main" val="40451023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33400"/>
            <a:ext cx="7950200" cy="738664"/>
          </a:xfrm>
        </p:spPr>
        <p:txBody>
          <a:bodyPr/>
          <a:lstStyle/>
          <a:p>
            <a:r>
              <a:rPr lang="en-US" dirty="0">
                <a:latin typeface="Century Gothic" panose="020B0502020202020204" pitchFamily="34" charset="0"/>
              </a:rPr>
              <a:t>Reflect, Then Take Action</a:t>
            </a: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bwMode="auto">
          <a:xfrm>
            <a:off x="457200" y="1676400"/>
            <a:ext cx="9236488" cy="5388331"/>
          </a:xfrm>
          <a:prstGeom prst="rect">
            <a:avLst/>
          </a:prstGeom>
          <a:noFill/>
          <a:ln>
            <a:noFill/>
          </a:ln>
        </p:spPr>
      </p:pic>
    </p:spTree>
    <p:extLst>
      <p:ext uri="{BB962C8B-B14F-4D97-AF65-F5344CB8AC3E}">
        <p14:creationId xmlns:p14="http://schemas.microsoft.com/office/powerpoint/2010/main" val="41362686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8991600" cy="738664"/>
          </a:xfrm>
        </p:spPr>
        <p:txBody>
          <a:bodyPr/>
          <a:lstStyle/>
          <a:p>
            <a:r>
              <a:rPr lang="en-US" dirty="0">
                <a:latin typeface="Century Gothic" panose="020B0502020202020204" pitchFamily="34" charset="0"/>
              </a:rPr>
              <a:t>5 Components of Evaluation</a:t>
            </a:r>
          </a:p>
        </p:txBody>
      </p:sp>
      <p:sp>
        <p:nvSpPr>
          <p:cNvPr id="3" name="Text Placeholder 2"/>
          <p:cNvSpPr>
            <a:spLocks noGrp="1"/>
          </p:cNvSpPr>
          <p:nvPr>
            <p:ph type="body" idx="1"/>
          </p:nvPr>
        </p:nvSpPr>
        <p:spPr>
          <a:xfrm>
            <a:off x="1115060" y="1752600"/>
            <a:ext cx="7828279" cy="3877985"/>
          </a:xfrm>
        </p:spPr>
        <p:txBody>
          <a:bodyPr/>
          <a:lstStyle/>
          <a:p>
            <a:pPr marL="742950" lvl="0" indent="-742950">
              <a:buFont typeface="+mj-lt"/>
              <a:buAutoNum type="arabicPeriod"/>
            </a:pPr>
            <a:r>
              <a:rPr lang="en-US" sz="3600" dirty="0">
                <a:latin typeface="Century Gothic" panose="020B0502020202020204" pitchFamily="34" charset="0"/>
              </a:rPr>
              <a:t>Strong goal statement</a:t>
            </a:r>
          </a:p>
          <a:p>
            <a:pPr marL="742950" lvl="0" indent="-742950">
              <a:buFont typeface="+mj-lt"/>
              <a:buAutoNum type="arabicPeriod"/>
            </a:pPr>
            <a:r>
              <a:rPr lang="en-US" sz="3600" dirty="0">
                <a:latin typeface="Century Gothic" panose="020B0502020202020204" pitchFamily="34" charset="0"/>
              </a:rPr>
              <a:t>Programme or set of activities</a:t>
            </a:r>
          </a:p>
          <a:p>
            <a:pPr marL="742950" lvl="0" indent="-742950">
              <a:buFont typeface="+mj-lt"/>
              <a:buAutoNum type="arabicPeriod"/>
            </a:pPr>
            <a:r>
              <a:rPr lang="en-US" sz="3600" dirty="0">
                <a:latin typeface="Century Gothic" panose="020B0502020202020204" pitchFamily="34" charset="0"/>
              </a:rPr>
              <a:t>Timeline </a:t>
            </a:r>
          </a:p>
          <a:p>
            <a:pPr marL="742950" lvl="0" indent="-742950">
              <a:buFont typeface="+mj-lt"/>
              <a:buAutoNum type="arabicPeriod"/>
            </a:pPr>
            <a:r>
              <a:rPr lang="en-US" sz="3600" dirty="0">
                <a:latin typeface="Century Gothic" panose="020B0502020202020204" pitchFamily="34" charset="0"/>
              </a:rPr>
              <a:t>People to record monitoring activities and progress scores</a:t>
            </a:r>
          </a:p>
          <a:p>
            <a:pPr marL="742950" indent="-742950">
              <a:buFont typeface="+mj-lt"/>
              <a:buAutoNum type="arabicPeriod"/>
            </a:pPr>
            <a:r>
              <a:rPr lang="en-US" sz="3600" dirty="0">
                <a:latin typeface="Century Gothic" panose="020B0502020202020204" pitchFamily="34" charset="0"/>
              </a:rPr>
              <a:t>People to make comparisons, reflect, and act </a:t>
            </a:r>
          </a:p>
        </p:txBody>
      </p:sp>
    </p:spTree>
    <p:extLst>
      <p:ext uri="{BB962C8B-B14F-4D97-AF65-F5344CB8AC3E}">
        <p14:creationId xmlns:p14="http://schemas.microsoft.com/office/powerpoint/2010/main" val="32044845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52400"/>
            <a:ext cx="8763750" cy="1179810"/>
          </a:xfrm>
        </p:spPr>
        <p:txBody>
          <a:bodyPr/>
          <a:lstStyle/>
          <a:p>
            <a:pPr>
              <a:lnSpc>
                <a:spcPts val="4600"/>
              </a:lnSpc>
            </a:pPr>
            <a:r>
              <a:rPr lang="en-US" sz="4500" dirty="0">
                <a:latin typeface="Century Gothic" panose="020B0502020202020204" pitchFamily="34" charset="0"/>
              </a:rPr>
              <a:t>Use Your M&amp;E Model to Tell </a:t>
            </a:r>
            <a:br>
              <a:rPr lang="en-US" sz="4500" dirty="0">
                <a:latin typeface="Century Gothic" panose="020B0502020202020204" pitchFamily="34" charset="0"/>
              </a:rPr>
            </a:br>
            <a:r>
              <a:rPr lang="en-US" sz="4500" dirty="0">
                <a:latin typeface="Century Gothic" panose="020B0502020202020204" pitchFamily="34" charset="0"/>
              </a:rPr>
              <a:t>a Better Story</a:t>
            </a:r>
          </a:p>
        </p:txBody>
      </p:sp>
      <p:sp>
        <p:nvSpPr>
          <p:cNvPr id="3" name="TextBox 2"/>
          <p:cNvSpPr txBox="1"/>
          <p:nvPr/>
        </p:nvSpPr>
        <p:spPr>
          <a:xfrm>
            <a:off x="964450" y="1981200"/>
            <a:ext cx="8865350" cy="1661993"/>
          </a:xfrm>
          <a:prstGeom prst="rect">
            <a:avLst/>
          </a:prstGeom>
          <a:noFill/>
        </p:spPr>
        <p:txBody>
          <a:bodyPr wrap="square" rtlCol="0">
            <a:spAutoFit/>
          </a:bodyPr>
          <a:lstStyle/>
          <a:p>
            <a:r>
              <a:rPr lang="en-US" sz="3400" b="1" i="1" dirty="0">
                <a:latin typeface="Century Gothic" panose="020B0502020202020204" pitchFamily="34" charset="0"/>
              </a:rPr>
              <a:t>Increase the number </a:t>
            </a:r>
            <a:r>
              <a:rPr lang="en-US" sz="3400" i="1" dirty="0">
                <a:latin typeface="Century Gothic" panose="020B0502020202020204" pitchFamily="34" charset="0"/>
              </a:rPr>
              <a:t>of children who complete secondary school in the community </a:t>
            </a:r>
            <a:r>
              <a:rPr lang="en-US" sz="3400" b="1" i="1" dirty="0">
                <a:latin typeface="Century Gothic" panose="020B0502020202020204" pitchFamily="34" charset="0"/>
              </a:rPr>
              <a:t>in five years</a:t>
            </a:r>
            <a:r>
              <a:rPr lang="en-US" sz="3400" i="1" dirty="0">
                <a:latin typeface="Century Gothic" panose="020B0502020202020204" pitchFamily="34" charset="0"/>
              </a:rPr>
              <a:t>.</a:t>
            </a:r>
          </a:p>
        </p:txBody>
      </p:sp>
      <p:grpSp>
        <p:nvGrpSpPr>
          <p:cNvPr id="4" name="Group 3"/>
          <p:cNvGrpSpPr/>
          <p:nvPr/>
        </p:nvGrpSpPr>
        <p:grpSpPr>
          <a:xfrm>
            <a:off x="152400" y="4039833"/>
            <a:ext cx="9753600" cy="1828800"/>
            <a:chOff x="190500" y="5791200"/>
            <a:chExt cx="9753600" cy="182880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00" y="5791200"/>
              <a:ext cx="9753600" cy="1828800"/>
            </a:xfrm>
            <a:prstGeom prst="rect">
              <a:avLst/>
            </a:prstGeom>
          </p:spPr>
        </p:pic>
        <p:sp>
          <p:nvSpPr>
            <p:cNvPr id="8" name="TextBox 7"/>
            <p:cNvSpPr txBox="1"/>
            <p:nvPr/>
          </p:nvSpPr>
          <p:spPr>
            <a:xfrm>
              <a:off x="288851" y="6108628"/>
              <a:ext cx="1752600" cy="1015663"/>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Books and teachers</a:t>
              </a:r>
            </a:p>
            <a:p>
              <a:pPr algn="ctr">
                <a:lnSpc>
                  <a:spcPts val="2400"/>
                </a:lnSpc>
              </a:pPr>
              <a:r>
                <a:rPr lang="en-US" sz="2400" dirty="0">
                  <a:solidFill>
                    <a:schemeClr val="bg1"/>
                  </a:solidFill>
                  <a:latin typeface="Century Gothic" panose="020B0502020202020204" pitchFamily="34" charset="0"/>
                </a:rPr>
                <a:t>(Inputs)</a:t>
              </a:r>
            </a:p>
          </p:txBody>
        </p:sp>
        <p:sp>
          <p:nvSpPr>
            <p:cNvPr id="9" name="TextBox 8"/>
            <p:cNvSpPr txBox="1"/>
            <p:nvPr/>
          </p:nvSpPr>
          <p:spPr>
            <a:xfrm>
              <a:off x="2796540" y="5977869"/>
              <a:ext cx="1889760" cy="1631216"/>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enrolled in school</a:t>
              </a:r>
            </a:p>
            <a:p>
              <a:pPr algn="ctr">
                <a:lnSpc>
                  <a:spcPts val="2400"/>
                </a:lnSpc>
              </a:pPr>
              <a:r>
                <a:rPr lang="en-US" sz="2400" dirty="0">
                  <a:solidFill>
                    <a:schemeClr val="bg1"/>
                  </a:solidFill>
                  <a:latin typeface="Century Gothic" panose="020B0502020202020204" pitchFamily="34" charset="0"/>
                </a:rPr>
                <a:t>(Activities)</a:t>
              </a:r>
            </a:p>
            <a:p>
              <a:pPr algn="ctr">
                <a:lnSpc>
                  <a:spcPts val="2400"/>
                </a:lnSpc>
              </a:pPr>
              <a:endParaRPr lang="en-US" sz="2400" b="1" dirty="0">
                <a:solidFill>
                  <a:schemeClr val="bg1"/>
                </a:solidFill>
                <a:latin typeface="Century Gothic" panose="020B0502020202020204" pitchFamily="34" charset="0"/>
              </a:endParaRPr>
            </a:p>
          </p:txBody>
        </p:sp>
        <p:sp>
          <p:nvSpPr>
            <p:cNvPr id="10" name="TextBox 9"/>
            <p:cNvSpPr txBox="1"/>
            <p:nvPr/>
          </p:nvSpPr>
          <p:spPr>
            <a:xfrm>
              <a:off x="5353050" y="6131757"/>
              <a:ext cx="1905000" cy="1323439"/>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Children learning</a:t>
              </a:r>
            </a:p>
            <a:p>
              <a:pPr algn="ctr">
                <a:lnSpc>
                  <a:spcPts val="2400"/>
                </a:lnSpc>
              </a:pPr>
              <a:r>
                <a:rPr lang="en-US" sz="2400" dirty="0">
                  <a:solidFill>
                    <a:schemeClr val="bg1"/>
                  </a:solidFill>
                  <a:latin typeface="Century Gothic" panose="020B0502020202020204" pitchFamily="34" charset="0"/>
                </a:rPr>
                <a:t>(Outputs)</a:t>
              </a:r>
            </a:p>
            <a:p>
              <a:pPr algn="ctr">
                <a:lnSpc>
                  <a:spcPts val="2400"/>
                </a:lnSpc>
              </a:pPr>
              <a:endParaRPr lang="en-US" sz="2400" b="1" dirty="0">
                <a:solidFill>
                  <a:schemeClr val="bg1"/>
                </a:solidFill>
                <a:latin typeface="Century Gothic" panose="020B0502020202020204" pitchFamily="34" charset="0"/>
              </a:endParaRPr>
            </a:p>
          </p:txBody>
        </p:sp>
        <p:sp>
          <p:nvSpPr>
            <p:cNvPr id="11" name="TextBox 10"/>
            <p:cNvSpPr txBox="1"/>
            <p:nvPr/>
          </p:nvSpPr>
          <p:spPr>
            <a:xfrm>
              <a:off x="7956919" y="6108628"/>
              <a:ext cx="1981200" cy="1323439"/>
            </a:xfrm>
            <a:prstGeom prst="rect">
              <a:avLst/>
            </a:prstGeom>
            <a:noFill/>
            <a:ln>
              <a:noFill/>
            </a:ln>
          </p:spPr>
          <p:txBody>
            <a:bodyPr wrap="square" rtlCol="0" anchor="ctr">
              <a:spAutoFit/>
            </a:bodyPr>
            <a:lstStyle/>
            <a:p>
              <a:pPr algn="ctr">
                <a:lnSpc>
                  <a:spcPts val="2400"/>
                </a:lnSpc>
              </a:pPr>
              <a:r>
                <a:rPr lang="en-US" sz="2400" b="1" dirty="0">
                  <a:solidFill>
                    <a:schemeClr val="bg1"/>
                  </a:solidFill>
                  <a:latin typeface="Century Gothic" panose="020B0502020202020204" pitchFamily="34" charset="0"/>
                </a:rPr>
                <a:t>Community leaders</a:t>
              </a:r>
              <a:br>
                <a:rPr lang="en-US" sz="2400" b="1" dirty="0">
                  <a:solidFill>
                    <a:schemeClr val="bg1"/>
                  </a:solidFill>
                  <a:latin typeface="Century Gothic" panose="020B0502020202020204" pitchFamily="34" charset="0"/>
                </a:rPr>
              </a:br>
              <a:r>
                <a:rPr lang="en-US" sz="2400" dirty="0">
                  <a:solidFill>
                    <a:schemeClr val="bg1"/>
                  </a:solidFill>
                  <a:latin typeface="Century Gothic" panose="020B0502020202020204" pitchFamily="34" charset="0"/>
                </a:rPr>
                <a:t>(Outcomes)</a:t>
              </a:r>
            </a:p>
            <a:p>
              <a:pPr algn="ctr">
                <a:lnSpc>
                  <a:spcPts val="2400"/>
                </a:lnSpc>
              </a:pPr>
              <a:endParaRPr lang="en-US" sz="2400" b="1"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9719735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32627"/>
            <a:ext cx="9601200" cy="838199"/>
          </a:xfrm>
        </p:spPr>
        <p:txBody>
          <a:bodyPr/>
          <a:lstStyle/>
          <a:p>
            <a:pPr algn="l"/>
            <a:r>
              <a:rPr lang="en-US" dirty="0">
                <a:latin typeface="Century Gothic" panose="020B0502020202020204" pitchFamily="34" charset="0"/>
              </a:rPr>
              <a:t>Tell Your Story: List Indicators</a:t>
            </a:r>
          </a:p>
        </p:txBody>
      </p:sp>
      <p:sp>
        <p:nvSpPr>
          <p:cNvPr id="3" name="Text Placeholder 2"/>
          <p:cNvSpPr>
            <a:spLocks noGrp="1"/>
          </p:cNvSpPr>
          <p:nvPr>
            <p:ph type="body" idx="1"/>
          </p:nvPr>
        </p:nvSpPr>
        <p:spPr>
          <a:xfrm>
            <a:off x="292100" y="5029200"/>
            <a:ext cx="9448800" cy="2215992"/>
          </a:xfrm>
        </p:spPr>
        <p:txBody>
          <a:bodyPr/>
          <a:lstStyle/>
          <a:p>
            <a:r>
              <a:rPr lang="en-US" sz="3600" dirty="0">
                <a:latin typeface="Century Gothic" panose="020B0502020202020204" pitchFamily="34" charset="0"/>
              </a:rPr>
              <a:t>List your indicators here:</a:t>
            </a:r>
            <a:endParaRPr lang="en-US" dirty="0">
              <a:latin typeface="Century Gothic" panose="020B0502020202020204" pitchFamily="34" charset="0"/>
            </a:endParaRPr>
          </a:p>
          <a:p>
            <a:endParaRPr lang="en-US" dirty="0"/>
          </a:p>
          <a:p>
            <a:endParaRPr lang="en-US" dirty="0"/>
          </a:p>
          <a:p>
            <a:endParaRPr lang="en-US" dirty="0"/>
          </a:p>
          <a:p>
            <a:endParaRPr lang="en-US" dirty="0"/>
          </a:p>
          <a:p>
            <a:endParaRPr lang="en-US" dirty="0"/>
          </a:p>
          <a:p>
            <a:endParaRPr lang="en-US" dirty="0"/>
          </a:p>
        </p:txBody>
      </p:sp>
      <p:sp>
        <p:nvSpPr>
          <p:cNvPr id="5" name="TextBox 4"/>
          <p:cNvSpPr txBox="1"/>
          <p:nvPr/>
        </p:nvSpPr>
        <p:spPr>
          <a:xfrm>
            <a:off x="381000" y="1888004"/>
            <a:ext cx="9448800" cy="646331"/>
          </a:xfrm>
          <a:prstGeom prst="rect">
            <a:avLst/>
          </a:prstGeom>
          <a:noFill/>
        </p:spPr>
        <p:txBody>
          <a:bodyPr wrap="square" rtlCol="0">
            <a:spAutoFit/>
          </a:bodyPr>
          <a:lstStyle/>
          <a:p>
            <a:r>
              <a:rPr lang="en-US" sz="3600" dirty="0">
                <a:latin typeface="Century Gothic" panose="020B0502020202020204" pitchFamily="34" charset="0"/>
              </a:rPr>
              <a:t>Goal statement: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900" y="2804242"/>
            <a:ext cx="9753600" cy="1828800"/>
          </a:xfrm>
          <a:prstGeom prst="rect">
            <a:avLst/>
          </a:prstGeom>
        </p:spPr>
      </p:pic>
    </p:spTree>
    <p:extLst>
      <p:ext uri="{BB962C8B-B14F-4D97-AF65-F5344CB8AC3E}">
        <p14:creationId xmlns:p14="http://schemas.microsoft.com/office/powerpoint/2010/main" val="12851718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522261" cy="677108"/>
          </a:xfrm>
        </p:spPr>
        <p:txBody>
          <a:bodyPr/>
          <a:lstStyle/>
          <a:p>
            <a:r>
              <a:rPr lang="en-US" sz="4400" dirty="0">
                <a:latin typeface="Century Gothic" panose="020B0502020202020204" pitchFamily="34" charset="0"/>
              </a:rPr>
              <a:t>Prepare for the Reflection Meeting</a:t>
            </a:r>
          </a:p>
        </p:txBody>
      </p:sp>
      <p:sp>
        <p:nvSpPr>
          <p:cNvPr id="3" name="Text Placeholder 2"/>
          <p:cNvSpPr>
            <a:spLocks noGrp="1"/>
          </p:cNvSpPr>
          <p:nvPr>
            <p:ph type="body" idx="1"/>
          </p:nvPr>
        </p:nvSpPr>
        <p:spPr>
          <a:xfrm>
            <a:off x="762000" y="1905000"/>
            <a:ext cx="7828279" cy="3877985"/>
          </a:xfrm>
        </p:spPr>
        <p:txBody>
          <a:bodyPr/>
          <a:lstStyle/>
          <a:p>
            <a:pPr marL="742950" indent="-742950">
              <a:buFont typeface="+mj-lt"/>
              <a:buAutoNum type="arabicPeriod"/>
            </a:pPr>
            <a:r>
              <a:rPr lang="en-US" sz="3600" dirty="0">
                <a:latin typeface="Century Gothic" panose="020B0502020202020204" pitchFamily="34" charset="0"/>
              </a:rPr>
              <a:t>Record information</a:t>
            </a:r>
          </a:p>
          <a:p>
            <a:pPr marL="742950" indent="-742950">
              <a:buFont typeface="+mj-lt"/>
              <a:buAutoNum type="arabicPeriod"/>
            </a:pPr>
            <a:endParaRPr lang="en-US" sz="3600" dirty="0">
              <a:latin typeface="Century Gothic" panose="020B0502020202020204" pitchFamily="34" charset="0"/>
            </a:endParaRPr>
          </a:p>
          <a:p>
            <a:pPr marL="742950" indent="-742950">
              <a:buFont typeface="+mj-lt"/>
              <a:buAutoNum type="arabicPeriod"/>
            </a:pPr>
            <a:r>
              <a:rPr lang="en-US" sz="3600" dirty="0">
                <a:latin typeface="Century Gothic" panose="020B0502020202020204" pitchFamily="34" charset="0"/>
              </a:rPr>
              <a:t>Think about comparisons</a:t>
            </a:r>
          </a:p>
          <a:p>
            <a:pPr marL="742950" indent="-742950">
              <a:buFont typeface="+mj-lt"/>
              <a:buAutoNum type="arabicPeriod"/>
            </a:pPr>
            <a:endParaRPr lang="en-US" sz="3600" dirty="0">
              <a:latin typeface="Century Gothic" panose="020B0502020202020204" pitchFamily="34" charset="0"/>
            </a:endParaRPr>
          </a:p>
          <a:p>
            <a:pPr marL="742950" indent="-742950">
              <a:buFont typeface="+mj-lt"/>
              <a:buAutoNum type="arabicPeriod"/>
            </a:pPr>
            <a:r>
              <a:rPr lang="en-US" sz="3600" dirty="0">
                <a:latin typeface="Century Gothic" panose="020B0502020202020204" pitchFamily="34" charset="0"/>
              </a:rPr>
              <a:t>Record comparisons</a:t>
            </a:r>
          </a:p>
          <a:p>
            <a:endParaRPr lang="en-US" sz="3600" dirty="0">
              <a:latin typeface="Century Gothic" panose="020B0502020202020204" pitchFamily="34" charset="0"/>
            </a:endParaRPr>
          </a:p>
          <a:p>
            <a:r>
              <a:rPr lang="en-US" sz="3600" dirty="0">
                <a:latin typeface="Century Gothic" panose="020B0502020202020204" pitchFamily="34" charset="0"/>
              </a:rPr>
              <a:t>4.   Discuss comparisons</a:t>
            </a:r>
          </a:p>
        </p:txBody>
      </p:sp>
    </p:spTree>
    <p:extLst>
      <p:ext uri="{BB962C8B-B14F-4D97-AF65-F5344CB8AC3E}">
        <p14:creationId xmlns:p14="http://schemas.microsoft.com/office/powerpoint/2010/main" val="18486455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7200"/>
            <a:ext cx="7950200" cy="738664"/>
          </a:xfrm>
        </p:spPr>
        <p:txBody>
          <a:bodyPr/>
          <a:lstStyle/>
          <a:p>
            <a:r>
              <a:rPr lang="en-US" dirty="0">
                <a:latin typeface="Century Gothic" panose="020B0502020202020204" pitchFamily="34" charset="0"/>
              </a:rPr>
              <a:t>Reflection</a:t>
            </a:r>
          </a:p>
        </p:txBody>
      </p:sp>
      <p:sp>
        <p:nvSpPr>
          <p:cNvPr id="3" name="Text Placeholder 2"/>
          <p:cNvSpPr>
            <a:spLocks noGrp="1"/>
          </p:cNvSpPr>
          <p:nvPr>
            <p:ph type="body" idx="1"/>
          </p:nvPr>
        </p:nvSpPr>
        <p:spPr>
          <a:xfrm>
            <a:off x="899160" y="1905000"/>
            <a:ext cx="7828279" cy="4431983"/>
          </a:xfrm>
        </p:spPr>
        <p:txBody>
          <a:bodyPr/>
          <a:lstStyle/>
          <a:p>
            <a:pPr marL="571500" indent="-571500">
              <a:buFont typeface="Arial"/>
              <a:buChar char="•"/>
            </a:pPr>
            <a:r>
              <a:rPr lang="en-US" sz="3200" dirty="0">
                <a:latin typeface="Century Gothic" panose="020B0502020202020204" pitchFamily="34" charset="0"/>
              </a:rPr>
              <a:t>How can you use monitoring information to tell a story?  </a:t>
            </a:r>
          </a:p>
          <a:p>
            <a:pPr marL="571500" indent="-571500">
              <a:buFont typeface="Arial"/>
              <a:buChar char="•"/>
            </a:pPr>
            <a:r>
              <a:rPr lang="en-US" sz="3200" dirty="0">
                <a:latin typeface="Century Gothic" panose="020B0502020202020204" pitchFamily="34" charset="0"/>
              </a:rPr>
              <a:t>How can you present the information for group discussion? </a:t>
            </a:r>
          </a:p>
          <a:p>
            <a:pPr marL="571500" indent="-571500">
              <a:buFont typeface="Arial"/>
              <a:buChar char="•"/>
            </a:pPr>
            <a:r>
              <a:rPr lang="en-US" sz="3200" dirty="0">
                <a:latin typeface="Century Gothic" panose="020B0502020202020204" pitchFamily="34" charset="0"/>
              </a:rPr>
              <a:t>What discussion questions can you prepare for the reflection meeting? </a:t>
            </a:r>
          </a:p>
          <a:p>
            <a:pPr marL="571500" indent="-571500">
              <a:buFont typeface="Arial"/>
              <a:buChar char="•"/>
            </a:pPr>
            <a:r>
              <a:rPr lang="en-US" sz="3200" dirty="0">
                <a:latin typeface="Century Gothic" panose="020B0502020202020204" pitchFamily="34" charset="0"/>
              </a:rPr>
              <a:t>Let the group decide what story can be told with PM&amp;E information.</a:t>
            </a:r>
          </a:p>
          <a:p>
            <a:endParaRPr lang="en-US" sz="3200" dirty="0"/>
          </a:p>
        </p:txBody>
      </p:sp>
    </p:spTree>
    <p:extLst>
      <p:ext uri="{BB962C8B-B14F-4D97-AF65-F5344CB8AC3E}">
        <p14:creationId xmlns:p14="http://schemas.microsoft.com/office/powerpoint/2010/main" val="24235486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
            <a:ext cx="7950200" cy="738664"/>
          </a:xfrm>
        </p:spPr>
        <p:txBody>
          <a:bodyPr/>
          <a:lstStyle/>
          <a:p>
            <a:r>
              <a:rPr lang="en-US" dirty="0">
                <a:latin typeface="Century Gothic" panose="020B0502020202020204" pitchFamily="34" charset="0"/>
              </a:rPr>
              <a:t>Comparisons</a:t>
            </a:r>
          </a:p>
        </p:txBody>
      </p:sp>
      <p:sp>
        <p:nvSpPr>
          <p:cNvPr id="3" name="Text Placeholder 2"/>
          <p:cNvSpPr>
            <a:spLocks noGrp="1"/>
          </p:cNvSpPr>
          <p:nvPr>
            <p:ph type="body" idx="1"/>
          </p:nvPr>
        </p:nvSpPr>
        <p:spPr>
          <a:xfrm>
            <a:off x="883921" y="1828800"/>
            <a:ext cx="7828279" cy="5355312"/>
          </a:xfrm>
        </p:spPr>
        <p:txBody>
          <a:bodyPr/>
          <a:lstStyle/>
          <a:p>
            <a:pPr lvl="0"/>
            <a:r>
              <a:rPr lang="en-US" sz="3000" b="1" dirty="0">
                <a:latin typeface="Century Gothic" panose="020B0502020202020204" pitchFamily="34" charset="0"/>
              </a:rPr>
              <a:t>Time:  </a:t>
            </a:r>
            <a:r>
              <a:rPr lang="en-US" sz="3000" dirty="0">
                <a:latin typeface="Century Gothic" panose="020B0502020202020204" pitchFamily="34" charset="0"/>
              </a:rPr>
              <a:t>Does the information change from month to month, quarter to quarter, year to year?</a:t>
            </a:r>
            <a:endParaRPr lang="en-US" sz="3000" b="1" dirty="0">
              <a:latin typeface="Century Gothic" panose="020B0502020202020204" pitchFamily="34" charset="0"/>
            </a:endParaRPr>
          </a:p>
          <a:p>
            <a:pPr lvl="0"/>
            <a:r>
              <a:rPr lang="en-US" sz="3000" b="1" dirty="0">
                <a:latin typeface="Century Gothic" panose="020B0502020202020204" pitchFamily="34" charset="0"/>
              </a:rPr>
              <a:t>Gender: </a:t>
            </a:r>
            <a:r>
              <a:rPr lang="en-US" sz="3000" dirty="0">
                <a:latin typeface="Century Gothic" panose="020B0502020202020204" pitchFamily="34" charset="0"/>
              </a:rPr>
              <a:t>Are the outcomes different between vulnerable girls and boys? </a:t>
            </a:r>
          </a:p>
          <a:p>
            <a:pPr lvl="0"/>
            <a:r>
              <a:rPr lang="en-US" sz="3000" b="1" dirty="0">
                <a:latin typeface="Century Gothic" panose="020B0502020202020204" pitchFamily="34" charset="0"/>
              </a:rPr>
              <a:t>Age groups: </a:t>
            </a:r>
            <a:r>
              <a:rPr lang="en-US" sz="3000" dirty="0">
                <a:latin typeface="Century Gothic" panose="020B0502020202020204" pitchFamily="34" charset="0"/>
              </a:rPr>
              <a:t>Have younger people been assisted better than older ones?</a:t>
            </a:r>
          </a:p>
          <a:p>
            <a:pPr lvl="0"/>
            <a:r>
              <a:rPr lang="en-US" sz="3000" b="1" dirty="0">
                <a:latin typeface="Century Gothic" panose="020B0502020202020204" pitchFamily="34" charset="0"/>
              </a:rPr>
              <a:t>Location: </a:t>
            </a:r>
            <a:r>
              <a:rPr lang="en-US" sz="3000" dirty="0">
                <a:latin typeface="Century Gothic" panose="020B0502020202020204" pitchFamily="34" charset="0"/>
              </a:rPr>
              <a:t>Have some locations not been reached with services?</a:t>
            </a:r>
          </a:p>
          <a:p>
            <a:pPr lvl="0"/>
            <a:r>
              <a:rPr lang="en-US" sz="3000" b="1" dirty="0">
                <a:latin typeface="Century Gothic" panose="020B0502020202020204" pitchFamily="34" charset="0"/>
              </a:rPr>
              <a:t>Activities: </a:t>
            </a:r>
            <a:r>
              <a:rPr lang="en-US" sz="3000" dirty="0">
                <a:latin typeface="Century Gothic" panose="020B0502020202020204" pitchFamily="34" charset="0"/>
              </a:rPr>
              <a:t>Were some activities more successful than others?</a:t>
            </a:r>
          </a:p>
          <a:p>
            <a:endParaRPr lang="en-US" dirty="0"/>
          </a:p>
        </p:txBody>
      </p:sp>
    </p:spTree>
    <p:extLst>
      <p:ext uri="{BB962C8B-B14F-4D97-AF65-F5344CB8AC3E}">
        <p14:creationId xmlns:p14="http://schemas.microsoft.com/office/powerpoint/2010/main" val="13677359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950200" cy="738664"/>
          </a:xfrm>
        </p:spPr>
        <p:txBody>
          <a:bodyPr/>
          <a:lstStyle/>
          <a:p>
            <a:r>
              <a:rPr lang="en-US" dirty="0">
                <a:latin typeface="Century Gothic" panose="020B0502020202020204" pitchFamily="34" charset="0"/>
              </a:rPr>
              <a:t>Plot Graph by Ones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600" y="1828800"/>
            <a:ext cx="6202680" cy="5090034"/>
          </a:xfrm>
          <a:prstGeom prst="rect">
            <a:avLst/>
          </a:prstGeom>
        </p:spPr>
      </p:pic>
    </p:spTree>
    <p:extLst>
      <p:ext uri="{BB962C8B-B14F-4D97-AF65-F5344CB8AC3E}">
        <p14:creationId xmlns:p14="http://schemas.microsoft.com/office/powerpoint/2010/main" val="40840547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950200" cy="738664"/>
          </a:xfrm>
        </p:spPr>
        <p:txBody>
          <a:bodyPr/>
          <a:lstStyle/>
          <a:p>
            <a:r>
              <a:rPr lang="en-US" dirty="0">
                <a:latin typeface="Century Gothic" panose="020B0502020202020204" pitchFamily="34" charset="0"/>
              </a:rPr>
              <a:t>Plot Graph by Fives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2600" y="2057400"/>
            <a:ext cx="6128548" cy="5029200"/>
          </a:xfrm>
          <a:prstGeom prst="rect">
            <a:avLst/>
          </a:prstGeom>
        </p:spPr>
      </p:pic>
    </p:spTree>
    <p:extLst>
      <p:ext uri="{BB962C8B-B14F-4D97-AF65-F5344CB8AC3E}">
        <p14:creationId xmlns:p14="http://schemas.microsoft.com/office/powerpoint/2010/main" val="11726396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33400"/>
            <a:ext cx="7950200" cy="738664"/>
          </a:xfrm>
        </p:spPr>
        <p:txBody>
          <a:bodyPr/>
          <a:lstStyle/>
          <a:p>
            <a:r>
              <a:rPr lang="en-US" dirty="0">
                <a:latin typeface="Century Gothic" panose="020B0502020202020204" pitchFamily="34" charset="0"/>
              </a:rPr>
              <a:t>Plot Graph by Tens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1905000"/>
            <a:ext cx="6684348" cy="4953000"/>
          </a:xfrm>
          <a:prstGeom prst="rect">
            <a:avLst/>
          </a:prstGeom>
        </p:spPr>
      </p:pic>
      <p:cxnSp>
        <p:nvCxnSpPr>
          <p:cNvPr id="6" name="Straight Connector 5"/>
          <p:cNvCxnSpPr/>
          <p:nvPr/>
        </p:nvCxnSpPr>
        <p:spPr>
          <a:xfrm>
            <a:off x="1752600" y="2057400"/>
            <a:ext cx="0" cy="464820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721841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7200"/>
            <a:ext cx="7950200" cy="738664"/>
          </a:xfrm>
        </p:spPr>
        <p:txBody>
          <a:bodyPr/>
          <a:lstStyle/>
          <a:p>
            <a:r>
              <a:rPr lang="en-US" dirty="0">
                <a:latin typeface="Century Gothic" panose="020B0502020202020204" pitchFamily="34" charset="0"/>
              </a:rPr>
              <a:t>Plot Graph by Categories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2057400"/>
            <a:ext cx="4421877" cy="331432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3000" y="2050312"/>
            <a:ext cx="4496395" cy="3370179"/>
          </a:xfrm>
          <a:prstGeom prst="rect">
            <a:avLst/>
          </a:prstGeom>
        </p:spPr>
      </p:pic>
      <p:sp>
        <p:nvSpPr>
          <p:cNvPr id="3" name="TextBox 2"/>
          <p:cNvSpPr txBox="1"/>
          <p:nvPr/>
        </p:nvSpPr>
        <p:spPr>
          <a:xfrm>
            <a:off x="762000" y="2514600"/>
            <a:ext cx="1524000" cy="307777"/>
          </a:xfrm>
          <a:prstGeom prst="rect">
            <a:avLst/>
          </a:prstGeom>
          <a:noFill/>
          <a:ln>
            <a:noFill/>
          </a:ln>
        </p:spPr>
        <p:txBody>
          <a:bodyPr wrap="square" rtlCol="0">
            <a:spAutoFit/>
          </a:bodyPr>
          <a:lstStyle/>
          <a:p>
            <a:r>
              <a:rPr lang="en-US" sz="1400" dirty="0">
                <a:solidFill>
                  <a:schemeClr val="bg1">
                    <a:lumMod val="50000"/>
                  </a:schemeClr>
                </a:solidFill>
              </a:rPr>
              <a:t>Above Average</a:t>
            </a:r>
          </a:p>
        </p:txBody>
      </p:sp>
      <p:sp>
        <p:nvSpPr>
          <p:cNvPr id="6" name="TextBox 5"/>
          <p:cNvSpPr txBox="1"/>
          <p:nvPr/>
        </p:nvSpPr>
        <p:spPr>
          <a:xfrm>
            <a:off x="762000" y="3560674"/>
            <a:ext cx="1524000" cy="307777"/>
          </a:xfrm>
          <a:prstGeom prst="rect">
            <a:avLst/>
          </a:prstGeom>
          <a:noFill/>
          <a:ln>
            <a:noFill/>
          </a:ln>
        </p:spPr>
        <p:txBody>
          <a:bodyPr wrap="square" rtlCol="0">
            <a:spAutoFit/>
          </a:bodyPr>
          <a:lstStyle/>
          <a:p>
            <a:r>
              <a:rPr lang="en-US" sz="1400" dirty="0">
                <a:solidFill>
                  <a:schemeClr val="bg1">
                    <a:lumMod val="50000"/>
                  </a:schemeClr>
                </a:solidFill>
              </a:rPr>
              <a:t>Below Average</a:t>
            </a:r>
          </a:p>
        </p:txBody>
      </p:sp>
      <p:sp>
        <p:nvSpPr>
          <p:cNvPr id="7" name="TextBox 6"/>
          <p:cNvSpPr txBox="1"/>
          <p:nvPr/>
        </p:nvSpPr>
        <p:spPr>
          <a:xfrm>
            <a:off x="5011033" y="2895600"/>
            <a:ext cx="1524000" cy="307777"/>
          </a:xfrm>
          <a:prstGeom prst="rect">
            <a:avLst/>
          </a:prstGeom>
          <a:noFill/>
          <a:ln>
            <a:noFill/>
          </a:ln>
        </p:spPr>
        <p:txBody>
          <a:bodyPr wrap="square" rtlCol="0">
            <a:spAutoFit/>
          </a:bodyPr>
          <a:lstStyle/>
          <a:p>
            <a:r>
              <a:rPr lang="en-US" sz="1400" dirty="0">
                <a:solidFill>
                  <a:schemeClr val="bg1">
                    <a:lumMod val="50000"/>
                  </a:schemeClr>
                </a:solidFill>
              </a:rPr>
              <a:t>Just Okay</a:t>
            </a:r>
          </a:p>
        </p:txBody>
      </p:sp>
      <p:sp>
        <p:nvSpPr>
          <p:cNvPr id="8" name="TextBox 7"/>
          <p:cNvSpPr txBox="1"/>
          <p:nvPr/>
        </p:nvSpPr>
        <p:spPr>
          <a:xfrm>
            <a:off x="5029200" y="3256908"/>
            <a:ext cx="1524000" cy="307777"/>
          </a:xfrm>
          <a:prstGeom prst="rect">
            <a:avLst/>
          </a:prstGeom>
          <a:noFill/>
          <a:ln>
            <a:noFill/>
          </a:ln>
        </p:spPr>
        <p:txBody>
          <a:bodyPr wrap="square" rtlCol="0">
            <a:spAutoFit/>
          </a:bodyPr>
          <a:lstStyle/>
          <a:p>
            <a:r>
              <a:rPr lang="en-US" sz="1400" dirty="0">
                <a:solidFill>
                  <a:schemeClr val="bg1">
                    <a:lumMod val="50000"/>
                  </a:schemeClr>
                </a:solidFill>
              </a:rPr>
              <a:t>Bad</a:t>
            </a:r>
          </a:p>
        </p:txBody>
      </p:sp>
    </p:spTree>
    <p:extLst>
      <p:ext uri="{BB962C8B-B14F-4D97-AF65-F5344CB8AC3E}">
        <p14:creationId xmlns:p14="http://schemas.microsoft.com/office/powerpoint/2010/main" val="377464901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5500" y="457200"/>
            <a:ext cx="7950200" cy="738664"/>
          </a:xfrm>
        </p:spPr>
        <p:txBody>
          <a:bodyPr/>
          <a:lstStyle/>
          <a:p>
            <a:r>
              <a:rPr lang="en-US" dirty="0">
                <a:latin typeface="Century Gothic" panose="020B0502020202020204" pitchFamily="34" charset="0"/>
              </a:rPr>
              <a:t>Take Action</a:t>
            </a:r>
          </a:p>
        </p:txBody>
      </p:sp>
      <p:sp>
        <p:nvSpPr>
          <p:cNvPr id="4" name="TextBox 3"/>
          <p:cNvSpPr txBox="1"/>
          <p:nvPr/>
        </p:nvSpPr>
        <p:spPr>
          <a:xfrm>
            <a:off x="857398" y="1905000"/>
            <a:ext cx="7620000" cy="4401205"/>
          </a:xfrm>
          <a:prstGeom prst="rect">
            <a:avLst/>
          </a:prstGeom>
          <a:noFill/>
          <a:ln w="19050" cap="sq" cmpd="sng">
            <a:noFill/>
          </a:ln>
        </p:spPr>
        <p:txBody>
          <a:bodyPr wrap="square" rtlCol="0">
            <a:spAutoFit/>
          </a:bodyPr>
          <a:lstStyle/>
          <a:p>
            <a:r>
              <a:rPr lang="en-US" sz="2800" b="1" dirty="0">
                <a:latin typeface="Century Gothic" panose="020B0502020202020204" pitchFamily="34" charset="0"/>
              </a:rPr>
              <a:t>Uses of Programme Evaluation</a:t>
            </a:r>
          </a:p>
          <a:p>
            <a:pPr marL="457200" indent="-457200" algn="ctr">
              <a:buFont typeface="Arial"/>
              <a:buChar char="•"/>
            </a:pPr>
            <a:endParaRPr lang="en-US" sz="2800" b="1" u="sng" dirty="0">
              <a:latin typeface="Century Gothic" panose="020B0502020202020204" pitchFamily="34" charset="0"/>
            </a:endParaRPr>
          </a:p>
          <a:p>
            <a:pPr marL="457200" lvl="0" indent="-457200">
              <a:buFont typeface="Arial"/>
              <a:buChar char="•"/>
            </a:pPr>
            <a:r>
              <a:rPr lang="nl-NL" sz="2800" dirty="0">
                <a:latin typeface="Century Gothic" panose="020B0502020202020204" pitchFamily="34" charset="0"/>
              </a:rPr>
              <a:t>Improve the programme based on knowledge of what worked well and what did not work.</a:t>
            </a:r>
            <a:endParaRPr lang="en-US" sz="2800" dirty="0">
              <a:latin typeface="Century Gothic" panose="020B0502020202020204" pitchFamily="34" charset="0"/>
            </a:endParaRPr>
          </a:p>
          <a:p>
            <a:pPr marL="457200" lvl="0" indent="-457200">
              <a:buFont typeface="Arial"/>
              <a:buChar char="•"/>
            </a:pPr>
            <a:r>
              <a:rPr lang="nl-NL" sz="2800" dirty="0">
                <a:latin typeface="Century Gothic" panose="020B0502020202020204" pitchFamily="34" charset="0"/>
              </a:rPr>
              <a:t>Acknowledge the hard work of members and volunteers.</a:t>
            </a:r>
            <a:endParaRPr lang="en-US" sz="2800" dirty="0">
              <a:latin typeface="Century Gothic" panose="020B0502020202020204" pitchFamily="34" charset="0"/>
            </a:endParaRPr>
          </a:p>
          <a:p>
            <a:pPr marL="457200" lvl="0" indent="-457200">
              <a:buFont typeface="Arial"/>
              <a:buChar char="•"/>
            </a:pPr>
            <a:r>
              <a:rPr lang="nl-NL" sz="2800" dirty="0">
                <a:latin typeface="Century Gothic" panose="020B0502020202020204" pitchFamily="34" charset="0"/>
              </a:rPr>
              <a:t>Celebrate successses as a team.</a:t>
            </a:r>
            <a:endParaRPr lang="en-US" sz="2800" dirty="0">
              <a:latin typeface="Century Gothic" panose="020B0502020202020204" pitchFamily="34" charset="0"/>
            </a:endParaRPr>
          </a:p>
          <a:p>
            <a:pPr marL="457200" indent="-457200">
              <a:buFont typeface="Arial"/>
              <a:buChar char="•"/>
            </a:pPr>
            <a:r>
              <a:rPr lang="nl-NL" sz="2800" dirty="0">
                <a:latin typeface="Century Gothic" panose="020B0502020202020204" pitchFamily="34" charset="0"/>
              </a:rPr>
              <a:t>Make a plan for moving forward.</a:t>
            </a:r>
          </a:p>
          <a:p>
            <a:r>
              <a:rPr lang="en-US" sz="2800" dirty="0"/>
              <a:t> </a:t>
            </a:r>
            <a:endParaRPr lang="en-US" sz="2800" b="1" dirty="0"/>
          </a:p>
        </p:txBody>
      </p:sp>
    </p:spTree>
    <p:extLst>
      <p:ext uri="{BB962C8B-B14F-4D97-AF65-F5344CB8AC3E}">
        <p14:creationId xmlns:p14="http://schemas.microsoft.com/office/powerpoint/2010/main" val="8189590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1828800"/>
            <a:ext cx="8257539" cy="1723549"/>
          </a:xfrm>
        </p:spPr>
        <p:txBody>
          <a:bodyPr/>
          <a:lstStyle/>
          <a:p>
            <a:endParaRPr lang="en-US" sz="4000" dirty="0"/>
          </a:p>
          <a:p>
            <a:pPr marL="571500" indent="-571500">
              <a:buFont typeface="Arial"/>
              <a:buChar char="•"/>
            </a:pPr>
            <a:endParaRPr lang="en-US" dirty="0"/>
          </a:p>
          <a:p>
            <a:pPr marL="571500" indent="-571500">
              <a:buFont typeface="Arial"/>
              <a:buChar char="•"/>
            </a:pPr>
            <a:endParaRPr lang="en-US" dirty="0"/>
          </a:p>
          <a:p>
            <a:endParaRPr lang="en-US" dirty="0"/>
          </a:p>
          <a:p>
            <a:endParaRPr lang="en-US" dirty="0"/>
          </a:p>
        </p:txBody>
      </p:sp>
      <p:sp>
        <p:nvSpPr>
          <p:cNvPr id="4" name="Rectangle 3"/>
          <p:cNvSpPr/>
          <p:nvPr/>
        </p:nvSpPr>
        <p:spPr>
          <a:xfrm>
            <a:off x="0" y="1371600"/>
            <a:ext cx="10058400" cy="4343400"/>
          </a:xfrm>
          <a:prstGeom prst="rect">
            <a:avLst/>
          </a:prstGeom>
          <a:solidFill>
            <a:srgbClr val="411F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133600" y="3810000"/>
            <a:ext cx="5766322" cy="1446550"/>
          </a:xfrm>
          <a:prstGeom prst="rect">
            <a:avLst/>
          </a:prstGeom>
          <a:noFill/>
        </p:spPr>
        <p:txBody>
          <a:bodyPr wrap="none" rtlCol="0">
            <a:spAutoFit/>
          </a:bodyPr>
          <a:lstStyle/>
          <a:p>
            <a:r>
              <a:rPr lang="en-US" sz="4400" b="1" dirty="0">
                <a:solidFill>
                  <a:schemeClr val="bg1"/>
                </a:solidFill>
                <a:latin typeface="Century Gothic" panose="020B0502020202020204" pitchFamily="34" charset="0"/>
              </a:rPr>
              <a:t>Session 4:</a:t>
            </a:r>
          </a:p>
          <a:p>
            <a:r>
              <a:rPr lang="en-US" sz="4400" dirty="0">
                <a:solidFill>
                  <a:schemeClr val="bg1"/>
                </a:solidFill>
                <a:latin typeface="Century Gothic" panose="020B0502020202020204" pitchFamily="34" charset="0"/>
              </a:rPr>
              <a:t>Community Practice</a:t>
            </a:r>
          </a:p>
        </p:txBody>
      </p:sp>
    </p:spTree>
    <p:extLst>
      <p:ext uri="{BB962C8B-B14F-4D97-AF65-F5344CB8AC3E}">
        <p14:creationId xmlns:p14="http://schemas.microsoft.com/office/powerpoint/2010/main" val="349143057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1828800"/>
            <a:ext cx="8257539" cy="1723549"/>
          </a:xfrm>
        </p:spPr>
        <p:txBody>
          <a:bodyPr/>
          <a:lstStyle/>
          <a:p>
            <a:endParaRPr lang="en-US" sz="4000" dirty="0"/>
          </a:p>
          <a:p>
            <a:pPr marL="571500" indent="-571500">
              <a:buFont typeface="Arial"/>
              <a:buChar char="•"/>
            </a:pPr>
            <a:endParaRPr lang="en-US" dirty="0"/>
          </a:p>
          <a:p>
            <a:pPr marL="571500" indent="-571500">
              <a:buFont typeface="Arial"/>
              <a:buChar char="•"/>
            </a:pPr>
            <a:endParaRPr lang="en-US" dirty="0"/>
          </a:p>
          <a:p>
            <a:endParaRPr lang="en-US" dirty="0"/>
          </a:p>
          <a:p>
            <a:endParaRPr lang="en-US" dirty="0"/>
          </a:p>
        </p:txBody>
      </p:sp>
      <p:sp>
        <p:nvSpPr>
          <p:cNvPr id="4" name="Rectangle 3"/>
          <p:cNvSpPr/>
          <p:nvPr/>
        </p:nvSpPr>
        <p:spPr>
          <a:xfrm>
            <a:off x="0" y="1371600"/>
            <a:ext cx="10058400" cy="4343400"/>
          </a:xfrm>
          <a:prstGeom prst="rect">
            <a:avLst/>
          </a:prstGeom>
          <a:solidFill>
            <a:srgbClr val="411F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133600" y="3657600"/>
            <a:ext cx="6034024" cy="1446550"/>
          </a:xfrm>
          <a:prstGeom prst="rect">
            <a:avLst/>
          </a:prstGeom>
          <a:noFill/>
        </p:spPr>
        <p:txBody>
          <a:bodyPr wrap="none" rtlCol="0">
            <a:spAutoFit/>
          </a:bodyPr>
          <a:lstStyle/>
          <a:p>
            <a:r>
              <a:rPr lang="en-US" sz="4400" b="1" dirty="0">
                <a:solidFill>
                  <a:schemeClr val="bg1"/>
                </a:solidFill>
                <a:latin typeface="Century Gothic" panose="020B0502020202020204" pitchFamily="34" charset="0"/>
              </a:rPr>
              <a:t>Thank you </a:t>
            </a:r>
            <a:br>
              <a:rPr lang="en-US" sz="4400" b="1" dirty="0">
                <a:solidFill>
                  <a:schemeClr val="bg1"/>
                </a:solidFill>
                <a:latin typeface="Century Gothic" panose="020B0502020202020204" pitchFamily="34" charset="0"/>
              </a:rPr>
            </a:br>
            <a:r>
              <a:rPr lang="en-US" sz="4400" dirty="0">
                <a:solidFill>
                  <a:schemeClr val="bg1"/>
                </a:solidFill>
                <a:latin typeface="Century Gothic" panose="020B0502020202020204" pitchFamily="34" charset="0"/>
              </a:rPr>
              <a:t>for your participation.</a:t>
            </a:r>
          </a:p>
        </p:txBody>
      </p:sp>
    </p:spTree>
    <p:extLst>
      <p:ext uri="{BB962C8B-B14F-4D97-AF65-F5344CB8AC3E}">
        <p14:creationId xmlns:p14="http://schemas.microsoft.com/office/powerpoint/2010/main" val="33543411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838200" y="1828800"/>
            <a:ext cx="8610600" cy="4124206"/>
          </a:xfrm>
          <a:prstGeom prst="rect">
            <a:avLst/>
          </a:prstGeom>
        </p:spPr>
        <p:txBody>
          <a:bodyPr vert="horz" wrap="square" lIns="0" tIns="0" rIns="0" bIns="0" rtlCol="0">
            <a:spAutoFit/>
          </a:bodyPr>
          <a:lstStyle/>
          <a:p>
            <a:pPr marL="12700" marR="819150">
              <a:lnSpc>
                <a:spcPct val="100000"/>
              </a:lnSpc>
            </a:pPr>
            <a:r>
              <a:rPr lang="en-US" sz="2200" dirty="0">
                <a:solidFill>
                  <a:schemeClr val="bg1"/>
                </a:solidFill>
                <a:latin typeface="Century Gothic" panose="020B0502020202020204" pitchFamily="34" charset="0"/>
              </a:rPr>
              <a:t>MEASURE Evaluation-Tanzania is funded by the United States Agency for International Development (USAID) through associate award AID-621-LA-14-0001 and is implemented by the Carolina Population Center at the University of North Carolina at Chapel Hill, in partnership with ICF International; John Snow, Inc., Management Sciences for Health; Palladium; and Tulane University. The views expressed in this publication do not necessarily reflect the views of USAID or the United States government.</a:t>
            </a:r>
          </a:p>
          <a:p>
            <a:pPr marL="12700" marR="819150">
              <a:lnSpc>
                <a:spcPct val="100000"/>
              </a:lnSpc>
            </a:pPr>
            <a:endParaRPr lang="en-US" sz="2400" b="1" dirty="0">
              <a:solidFill>
                <a:srgbClr val="1E185F"/>
              </a:solidFill>
              <a:latin typeface="Futura LT Pro Book"/>
              <a:cs typeface="Futura LT Pro Book"/>
              <a:hlinkClick r:id="rId3"/>
            </a:endParaRPr>
          </a:p>
          <a:p>
            <a:pPr marL="12700" marR="819150">
              <a:lnSpc>
                <a:spcPct val="100000"/>
              </a:lnSpc>
            </a:pPr>
            <a:r>
              <a:rPr sz="2400" b="1" dirty="0">
                <a:solidFill>
                  <a:srgbClr val="35193F"/>
                </a:solidFill>
                <a:latin typeface="Futura LT Pro Book"/>
                <a:cs typeface="Futura LT Pro Book"/>
                <a:hlinkClick r:id="rId3"/>
              </a:rPr>
              <a:t>ww</a:t>
            </a:r>
            <a:r>
              <a:rPr sz="2400" b="1" spc="-145" dirty="0">
                <a:solidFill>
                  <a:srgbClr val="35193F"/>
                </a:solidFill>
                <a:latin typeface="Futura LT Pro Book"/>
                <a:cs typeface="Futura LT Pro Book"/>
                <a:hlinkClick r:id="rId3"/>
              </a:rPr>
              <a:t>w</a:t>
            </a:r>
            <a:r>
              <a:rPr sz="2400" b="1" dirty="0">
                <a:solidFill>
                  <a:srgbClr val="35193F"/>
                </a:solidFill>
                <a:latin typeface="Futura LT Pro Book"/>
                <a:cs typeface="Futura LT Pro Book"/>
                <a:hlinkClick r:id="rId3"/>
              </a:rPr>
              <a:t>.measu</a:t>
            </a:r>
            <a:r>
              <a:rPr sz="2400" b="1" spc="-15" dirty="0">
                <a:solidFill>
                  <a:srgbClr val="35193F"/>
                </a:solidFill>
                <a:latin typeface="Futura LT Pro Book"/>
                <a:cs typeface="Futura LT Pro Book"/>
                <a:hlinkClick r:id="rId3"/>
              </a:rPr>
              <a:t>r</a:t>
            </a:r>
            <a:r>
              <a:rPr sz="2400" b="1" dirty="0">
                <a:solidFill>
                  <a:srgbClr val="35193F"/>
                </a:solidFill>
                <a:latin typeface="Futura LT Pro Book"/>
                <a:cs typeface="Futura LT Pro Book"/>
                <a:hlinkClick r:id="rId3"/>
              </a:rPr>
              <a:t>eevaluation.o</a:t>
            </a:r>
            <a:r>
              <a:rPr sz="2400" b="1" spc="-15" dirty="0">
                <a:solidFill>
                  <a:srgbClr val="35193F"/>
                </a:solidFill>
                <a:latin typeface="Futura LT Pro Book"/>
                <a:cs typeface="Futura LT Pro Book"/>
                <a:hlinkClick r:id="rId3"/>
              </a:rPr>
              <a:t>r</a:t>
            </a:r>
            <a:r>
              <a:rPr sz="2400" b="1" dirty="0">
                <a:solidFill>
                  <a:srgbClr val="35193F"/>
                </a:solidFill>
                <a:latin typeface="Futura LT Pro Book"/>
                <a:cs typeface="Futura LT Pro Book"/>
                <a:hlinkClick r:id="rId3"/>
              </a:rPr>
              <a:t>g</a:t>
            </a:r>
            <a:r>
              <a:rPr lang="en-US" sz="2400" b="1" dirty="0">
                <a:solidFill>
                  <a:schemeClr val="accent1">
                    <a:lumMod val="50000"/>
                  </a:schemeClr>
                </a:solidFill>
                <a:latin typeface="Futura LT Pro Book"/>
                <a:cs typeface="Futura LT Pro Book"/>
              </a:rPr>
              <a:t>/tanzania</a:t>
            </a:r>
            <a:endParaRPr sz="2400" dirty="0">
              <a:solidFill>
                <a:schemeClr val="accent1">
                  <a:lumMod val="50000"/>
                </a:schemeClr>
              </a:solidFill>
              <a:latin typeface="Futura LT Pro Book"/>
              <a:cs typeface="Futura LT Pro Book"/>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8400" y="6477000"/>
            <a:ext cx="3810000" cy="13716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9552</TotalTime>
  <Words>9654</Words>
  <Application>Microsoft Office PowerPoint</Application>
  <PresentationFormat>Custom</PresentationFormat>
  <Paragraphs>869</Paragraphs>
  <Slides>56</Slides>
  <Notes>56</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3" baseType="lpstr">
      <vt:lpstr>Arial</vt:lpstr>
      <vt:lpstr>Calibri</vt:lpstr>
      <vt:lpstr>Century Gothic</vt:lpstr>
      <vt:lpstr>Futura LT Pro Book</vt:lpstr>
      <vt:lpstr>Wingdings</vt:lpstr>
      <vt:lpstr>Office Theme</vt:lpstr>
      <vt:lpstr>Document</vt:lpstr>
      <vt:lpstr>PowerPoint Presentation</vt:lpstr>
      <vt:lpstr>Welcome and Orientation</vt:lpstr>
      <vt:lpstr>Day 1 </vt:lpstr>
      <vt:lpstr>Day 2 </vt:lpstr>
      <vt:lpstr>Day 3: Morning</vt:lpstr>
      <vt:lpstr>Day 3: Afternoon</vt:lpstr>
      <vt:lpstr>Day 4</vt:lpstr>
      <vt:lpstr>PowerPoint Presentation</vt:lpstr>
      <vt:lpstr>What Is PM&amp;E?</vt:lpstr>
      <vt:lpstr>What Is PM&amp;E?</vt:lpstr>
      <vt:lpstr>What Is PM&amp;E?</vt:lpstr>
      <vt:lpstr>Telling a Story with the M&amp;E Model</vt:lpstr>
      <vt:lpstr>Telling a Story with the M&amp;E Model</vt:lpstr>
      <vt:lpstr>Telling a Story Using the M&amp;E Model</vt:lpstr>
      <vt:lpstr>Telling a Story with the M&amp;E Model</vt:lpstr>
      <vt:lpstr>Strong Goal Statements</vt:lpstr>
      <vt:lpstr>Strong Goal Statements</vt:lpstr>
      <vt:lpstr>What Is an Indicator?</vt:lpstr>
      <vt:lpstr>Types of Indicators</vt:lpstr>
      <vt:lpstr>REVIEW Telling a Story with the M&amp;E Model</vt:lpstr>
      <vt:lpstr>REVIEW Telling a Story Using the M&amp;E Model</vt:lpstr>
      <vt:lpstr>Telling a Story with the M&amp;E Model</vt:lpstr>
      <vt:lpstr>M&amp;E Model: Tree Bearing Fruit</vt:lpstr>
      <vt:lpstr>CASE:  A Second Chance for Rehema</vt:lpstr>
      <vt:lpstr>What Is the PM&amp;E Programme Path?</vt:lpstr>
      <vt:lpstr>1.Get Ready Walking the Programme Path</vt:lpstr>
      <vt:lpstr>2. Identify Priorities Walking the Programme Path</vt:lpstr>
      <vt:lpstr>3. Make a Plan Walking the Programme Path</vt:lpstr>
      <vt:lpstr>4. Take Action, Then Monitor and Reflect Walking the Programme Path</vt:lpstr>
      <vt:lpstr>5. Take New Action, Then Monitor and Reflect Again Walking the Programme Path</vt:lpstr>
      <vt:lpstr>PowerPoint Presentation</vt:lpstr>
      <vt:lpstr>Role Play</vt:lpstr>
      <vt:lpstr>Vulnerability Map</vt:lpstr>
      <vt:lpstr>Community Concerns Brainstorm</vt:lpstr>
      <vt:lpstr>Action Calendar</vt:lpstr>
      <vt:lpstr>Community Monitoring Table</vt:lpstr>
      <vt:lpstr>Community Scorecard</vt:lpstr>
      <vt:lpstr>Community Scorecard</vt:lpstr>
      <vt:lpstr>Community Scorecard</vt:lpstr>
      <vt:lpstr>Single Case Review</vt:lpstr>
      <vt:lpstr>PowerPoint Presentation</vt:lpstr>
      <vt:lpstr>Reflect, Then Take Action</vt:lpstr>
      <vt:lpstr>5 Components of Evaluation</vt:lpstr>
      <vt:lpstr>Use Your M&amp;E Model to Tell  a Better Story</vt:lpstr>
      <vt:lpstr>Tell Your Story: List Indicators</vt:lpstr>
      <vt:lpstr>Prepare for the Reflection Meeting</vt:lpstr>
      <vt:lpstr>Reflection</vt:lpstr>
      <vt:lpstr>Comparisons</vt:lpstr>
      <vt:lpstr>Plot Graph by Ones</vt:lpstr>
      <vt:lpstr>Plot Graph by Fives</vt:lpstr>
      <vt:lpstr>Plot Graph by Tens</vt:lpstr>
      <vt:lpstr>Plot Graph by Categories</vt:lpstr>
      <vt:lpstr>Take Action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Robinson, Beth</dc:creator>
  <cp:lastModifiedBy>Bitar, Gretchen</cp:lastModifiedBy>
  <cp:revision>236</cp:revision>
  <cp:lastPrinted>2017-02-06T16:56:04Z</cp:lastPrinted>
  <dcterms:created xsi:type="dcterms:W3CDTF">2015-03-02T15:42:03Z</dcterms:created>
  <dcterms:modified xsi:type="dcterms:W3CDTF">2019-01-14T17:50:49Z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2015-03-02T00:00:00Z</vt:filetime>
  </property>
  <property fmtid="{D5CDD505-2E9C-101B-9397-08002B2CF9AE}" pid="3" name="LastSaved">
    <vt:filetime>2015-03-02T00:00:00Z</vt:filetime>
  </property>
</Properties>
</file>